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1CAF-A498-4020-B47F-F5BF2C87CFEC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BA3D932-0249-4845-8C6D-D1FFE77A1D2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4275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1CAF-A498-4020-B47F-F5BF2C87CFEC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D932-0249-4845-8C6D-D1FFE77A1D2D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258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1CAF-A498-4020-B47F-F5BF2C87CFEC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D932-0249-4845-8C6D-D1FFE77A1D2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0285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1CAF-A498-4020-B47F-F5BF2C87CFEC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D932-0249-4845-8C6D-D1FFE77A1D2D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844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1CAF-A498-4020-B47F-F5BF2C87CFEC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D932-0249-4845-8C6D-D1FFE77A1D2D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9701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1CAF-A498-4020-B47F-F5BF2C87CFEC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D932-0249-4845-8C6D-D1FFE77A1D2D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55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1CAF-A498-4020-B47F-F5BF2C87CFEC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D932-0249-4845-8C6D-D1FFE77A1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31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1CAF-A498-4020-B47F-F5BF2C87CFEC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D932-0249-4845-8C6D-D1FFE77A1D2D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328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54A1CAF-A498-4020-B47F-F5BF2C87CFEC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D932-0249-4845-8C6D-D1FFE77A1D2D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2055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1CAF-A498-4020-B47F-F5BF2C87CFEC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D932-0249-4845-8C6D-D1FFE77A1D2D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321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1CAF-A498-4020-B47F-F5BF2C87CFEC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3D932-0249-4845-8C6D-D1FFE77A1D2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6217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A1CAF-A498-4020-B47F-F5BF2C87CFEC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BA3D932-0249-4845-8C6D-D1FFE77A1D2D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451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E1E9A48-7CEF-07A5-7E52-3FF8096D82BF}"/>
              </a:ext>
            </a:extLst>
          </p:cNvPr>
          <p:cNvSpPr txBox="1"/>
          <p:nvPr/>
        </p:nvSpPr>
        <p:spPr>
          <a:xfrm>
            <a:off x="843379" y="834013"/>
            <a:ext cx="10653204" cy="400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40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</a:t>
            </a:r>
            <a:r>
              <a:rPr lang="sr-Latn-RS" sz="4000" b="1" dirty="0" err="1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urrent</a:t>
            </a:r>
            <a:r>
              <a:rPr lang="en-US" sz="40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sr-Latn-RS" sz="4000" b="1" dirty="0" err="1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knowledge</a:t>
            </a:r>
            <a:r>
              <a:rPr lang="sr-Latn-RS" sz="40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on</a:t>
            </a:r>
            <a:r>
              <a:rPr lang="en-US" sz="40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the </a:t>
            </a:r>
            <a:r>
              <a:rPr lang="en-US" sz="4000" b="1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Green Deal</a:t>
            </a:r>
            <a:endParaRPr lang="en-US" sz="4000" b="1" dirty="0">
              <a:solidFill>
                <a:srgbClr val="538135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4000" b="1" dirty="0">
                <a:solidFill>
                  <a:srgbClr val="538135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Comparative study</a:t>
            </a:r>
            <a:endParaRPr lang="en-US" sz="4000" b="1" dirty="0">
              <a:solidFill>
                <a:srgbClr val="538135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 survey of 14 questions was delegated  to more than 100 students and academic citizens. 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random sample on which the research was conducted includes citizens in the territory of Sophia, Istanbul, Ankara, and Nis was used.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results from this survey are compared with the answers from group divided to younger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than 25 years </a:t>
            </a:r>
            <a:r>
              <a:rPr lang="en-US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and older than 25 years</a:t>
            </a:r>
            <a:endParaRPr lang="en-US" sz="1800" b="1" u="sng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044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2053">
            <a:extLst>
              <a:ext uri="{FF2B5EF4-FFF2-40B4-BE49-F238E27FC236}">
                <a16:creationId xmlns:a16="http://schemas.microsoft.com/office/drawing/2014/main" id="{B6E6531A-0776-43BA-A852-5FB5C7753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6" name="Rectangle 2055">
            <a:extLst>
              <a:ext uri="{FF2B5EF4-FFF2-40B4-BE49-F238E27FC236}">
                <a16:creationId xmlns:a16="http://schemas.microsoft.com/office/drawing/2014/main" id="{F8C5273F-2B84-46BF-A94F-1A20E13B3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D4AA514-7FDD-56E4-C72B-A97AA62AD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320" y="110721"/>
            <a:ext cx="970169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Distribution of answers to the question " Do you think you are knowledgeable about the European Green Deal?"</a:t>
            </a:r>
            <a:endParaRPr kumimoji="0" lang="en-US" altLang="en-US" sz="1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image70.png" descr="Графикон одговора у Упитницима. Наслов питања: Do you think you are knowledgeable about the European Green Deal?&#10;. Број одговора: 106 одговора.">
            <a:extLst>
              <a:ext uri="{FF2B5EF4-FFF2-40B4-BE49-F238E27FC236}">
                <a16:creationId xmlns:a16="http://schemas.microsoft.com/office/drawing/2014/main" id="{D17680A6-ACB2-E620-CBB1-EA2416F0C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8" t="25584" r="6282" b="5888"/>
          <a:stretch>
            <a:fillRect/>
          </a:stretch>
        </p:blipFill>
        <p:spPr bwMode="auto">
          <a:xfrm>
            <a:off x="2494860" y="1057275"/>
            <a:ext cx="4111764" cy="157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0819F4EF-4927-A61A-E9B2-03CD0960B2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51" t="23273" r="48077" b="12707"/>
          <a:stretch/>
        </p:blipFill>
        <p:spPr bwMode="auto">
          <a:xfrm>
            <a:off x="2447925" y="2810036"/>
            <a:ext cx="3064819" cy="24597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F881C41-C176-3701-D3F5-BDB2F17BE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1264" y="1928350"/>
            <a:ext cx="4355235" cy="2058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603504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32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To the question "Do you think you are knowledgeable about the European Green Deal?",</a:t>
            </a:r>
          </a:p>
          <a:p>
            <a:pPr defTabSz="603504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32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 most respondents answered no (67.4%). On the other hand, 23.6% of respondents point </a:t>
            </a:r>
          </a:p>
          <a:p>
            <a:pPr defTabSz="603504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32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out that their knowledge about European Green Deal is sufficient</a:t>
            </a:r>
            <a:endParaRPr lang="en-US" altLang="en-US" sz="132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endParaRPr>
          </a:p>
          <a:p>
            <a:pPr defTabSz="603504"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altLang="en-US" sz="1056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36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3077">
            <a:extLst>
              <a:ext uri="{FF2B5EF4-FFF2-40B4-BE49-F238E27FC236}">
                <a16:creationId xmlns:a16="http://schemas.microsoft.com/office/drawing/2014/main" id="{B6E6531A-0776-43BA-A852-5FB5C7753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0" name="Rectangle 3079">
            <a:extLst>
              <a:ext uri="{FF2B5EF4-FFF2-40B4-BE49-F238E27FC236}">
                <a16:creationId xmlns:a16="http://schemas.microsoft.com/office/drawing/2014/main" id="{F8C5273F-2B84-46BF-A94F-1A20E13B3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171C858-B6BE-91B5-68C5-6911203B4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7423" y="110721"/>
            <a:ext cx="976421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Distribution of answers to the question "</a:t>
            </a: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How important do you think the following issues are on a global scale?”</a:t>
            </a:r>
            <a:endParaRPr kumimoji="0" lang="en-US" altLang="en-US" sz="1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079A30D-20F6-5BB1-8599-CB557AF33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3149" y="4258563"/>
            <a:ext cx="6553303" cy="123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54864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96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To the next question, “</a:t>
            </a:r>
            <a:r>
              <a:rPr lang="en-US" altLang="en-US" sz="960" kern="1200" dirty="0">
                <a:solidFill>
                  <a:srgbClr val="202124"/>
                </a:solidFill>
                <a:latin typeface="Arial" panose="020B0604020202020204" pitchFamily="34" charset="0"/>
                <a:ea typeface="+mn-ea"/>
                <a:cs typeface="+mn-cs"/>
              </a:rPr>
              <a:t>How important do you think the following issues are on a global scale</a:t>
            </a:r>
            <a:r>
              <a:rPr lang="en-US" altLang="en-US" sz="96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?</a:t>
            </a:r>
          </a:p>
          <a:p>
            <a:pPr defTabSz="54864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96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” more answers could be circled. The largest of the respondents (more than 75%) has market </a:t>
            </a:r>
          </a:p>
          <a:p>
            <a:pPr defTabSz="54864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96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that the very important issues are Air pollution, Pollution of rivers and seas, Temperature increase </a:t>
            </a:r>
          </a:p>
          <a:p>
            <a:pPr defTabSz="54864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96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or Decrease, Poor use of the world's resources, Diversity loss and Radioactive waste.</a:t>
            </a:r>
            <a:endParaRPr lang="en-US" altLang="en-US" sz="96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3" name="image90.png" descr="Графикон одговора у Упитницима. Наслов питања: How important do you think the following issues are on a global scale?&#10;. Број одговора: .">
            <a:extLst>
              <a:ext uri="{FF2B5EF4-FFF2-40B4-BE49-F238E27FC236}">
                <a16:creationId xmlns:a16="http://schemas.microsoft.com/office/drawing/2014/main" id="{8569BB4E-05EF-7EF0-C72B-778589331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" t="26028" r="1538"/>
          <a:stretch>
            <a:fillRect/>
          </a:stretch>
        </p:blipFill>
        <p:spPr bwMode="auto">
          <a:xfrm>
            <a:off x="2741299" y="1247835"/>
            <a:ext cx="6227139" cy="114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Text&#10;&#10;Description automatically generated with low confidence">
            <a:extLst>
              <a:ext uri="{FF2B5EF4-FFF2-40B4-BE49-F238E27FC236}">
                <a16:creationId xmlns:a16="http://schemas.microsoft.com/office/drawing/2014/main" id="{2727D4E5-ECAE-E67F-018E-7E54A8496A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10" t="21197" r="51282" b="15442"/>
          <a:stretch/>
        </p:blipFill>
        <p:spPr bwMode="auto">
          <a:xfrm>
            <a:off x="4960922" y="2287830"/>
            <a:ext cx="2137211" cy="1800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6870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Rectangle 1091">
            <a:extLst>
              <a:ext uri="{FF2B5EF4-FFF2-40B4-BE49-F238E27FC236}">
                <a16:creationId xmlns:a16="http://schemas.microsoft.com/office/drawing/2014/main" id="{B6E6531A-0776-43BA-A852-5FB5C7753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4" name="Rectangle 1093">
            <a:extLst>
              <a:ext uri="{FF2B5EF4-FFF2-40B4-BE49-F238E27FC236}">
                <a16:creationId xmlns:a16="http://schemas.microsoft.com/office/drawing/2014/main" id="{F8C5273F-2B84-46BF-A94F-1A20E13B3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Chart&#10;&#10;Description automatically generated">
            <a:extLst>
              <a:ext uri="{FF2B5EF4-FFF2-40B4-BE49-F238E27FC236}">
                <a16:creationId xmlns:a16="http://schemas.microsoft.com/office/drawing/2014/main" id="{995D4717-2D3F-978A-D67F-BFA86A7E17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36" t="28508" r="47564" b="10142"/>
          <a:stretch/>
        </p:blipFill>
        <p:spPr bwMode="auto">
          <a:xfrm>
            <a:off x="6908555" y="1440377"/>
            <a:ext cx="3185356" cy="24427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Rectangle 64">
            <a:extLst>
              <a:ext uri="{FF2B5EF4-FFF2-40B4-BE49-F238E27FC236}">
                <a16:creationId xmlns:a16="http://schemas.microsoft.com/office/drawing/2014/main" id="{57E60D04-AD58-C7EE-93A6-4E9B5C426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2943" y="3992461"/>
            <a:ext cx="7037504" cy="1056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603504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056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This figures shows the platforms from which the participants get the most information about global climate change. </a:t>
            </a:r>
          </a:p>
          <a:p>
            <a:pPr defTabSz="603504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056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As expected, the most information about global climate changes examiners obtained both from internet (91.6%) </a:t>
            </a:r>
          </a:p>
          <a:p>
            <a:pPr defTabSz="603504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056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and school/University (74.8%).</a:t>
            </a:r>
            <a:endParaRPr lang="en-US" altLang="en-US" sz="1056"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87" name="image66.png" descr="Графикон одговора у Упитницима. Наслов питања: In which of the following platforms have you heard about global climate change?&#10;. Број одговора: 107 одговора.">
            <a:extLst>
              <a:ext uri="{FF2B5EF4-FFF2-40B4-BE49-F238E27FC236}">
                <a16:creationId xmlns:a16="http://schemas.microsoft.com/office/drawing/2014/main" id="{ABDE93EA-049C-26AA-3311-151B9760F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" t="21439" r="1089" b="7912"/>
          <a:stretch>
            <a:fillRect/>
          </a:stretch>
        </p:blipFill>
        <p:spPr bwMode="auto">
          <a:xfrm>
            <a:off x="1870933" y="1775534"/>
            <a:ext cx="4861313" cy="1688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65">
            <a:extLst>
              <a:ext uri="{FF2B5EF4-FFF2-40B4-BE49-F238E27FC236}">
                <a16:creationId xmlns:a16="http://schemas.microsoft.com/office/drawing/2014/main" id="{CEDCCB74-81C0-2F17-4A08-4C3383D8E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420" y="149708"/>
            <a:ext cx="106971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Distribution of answers to the question "</a:t>
            </a: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 which of the following platforms have you heard about global climate change?”</a:t>
            </a:r>
            <a:endParaRPr kumimoji="0" lang="en-US" altLang="en-US" sz="1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462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4101">
            <a:extLst>
              <a:ext uri="{FF2B5EF4-FFF2-40B4-BE49-F238E27FC236}">
                <a16:creationId xmlns:a16="http://schemas.microsoft.com/office/drawing/2014/main" id="{B6E6531A-0776-43BA-A852-5FB5C7753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4" name="Rectangle 4103">
            <a:extLst>
              <a:ext uri="{FF2B5EF4-FFF2-40B4-BE49-F238E27FC236}">
                <a16:creationId xmlns:a16="http://schemas.microsoft.com/office/drawing/2014/main" id="{F8C5273F-2B84-46BF-A94F-1A20E13B3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2D95686-02F4-9A2F-FF69-98AF27626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874" y="186636"/>
            <a:ext cx="1192025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Distribution of answers to the question " Do you agree that young people have sufficient resources for green skills and active citizenship</a:t>
            </a: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”</a:t>
            </a:r>
            <a:endParaRPr kumimoji="0" lang="en-US" altLang="en-US" sz="1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E829A77-70E9-85A2-6092-B0BCF7047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3858" y="4219065"/>
            <a:ext cx="7386959" cy="1276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585216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024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The next question deals with young people have resources for green skills and active citizenship air quality in the city itself. </a:t>
            </a:r>
          </a:p>
          <a:p>
            <a:pPr defTabSz="585216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024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On question “Do you agree that young people have sufficient resources for green skills and active citizenship?”</a:t>
            </a:r>
          </a:p>
          <a:p>
            <a:pPr defTabSz="585216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024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 the answer agree and strongly agree was given by 46.7% examiners, 33.6 were neutral, while the answers disagree</a:t>
            </a:r>
          </a:p>
          <a:p>
            <a:pPr defTabSz="585216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024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 and strongly disagree takes 24.3%</a:t>
            </a:r>
            <a:endParaRPr lang="en-US" altLang="en-US" sz="1024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7" name="image89.png" descr="Графикон одговора у Упитницима. Наслов питања: Do you agree that young people have sufficient resources for green skills and active citizenship?&#10;. Број одговора: 107 одговора.">
            <a:extLst>
              <a:ext uri="{FF2B5EF4-FFF2-40B4-BE49-F238E27FC236}">
                <a16:creationId xmlns:a16="http://schemas.microsoft.com/office/drawing/2014/main" id="{1E3A5602-033E-5AAC-A330-9F27A5F46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5" t="20898" r="7500" b="9258"/>
          <a:stretch>
            <a:fillRect/>
          </a:stretch>
        </p:blipFill>
        <p:spPr bwMode="auto">
          <a:xfrm>
            <a:off x="1928267" y="1702729"/>
            <a:ext cx="4736490" cy="188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42C42665-876A-044C-C2AC-FEA4C8D54C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07" t="21424" r="47693" b="13162"/>
          <a:stretch/>
        </p:blipFill>
        <p:spPr bwMode="auto">
          <a:xfrm>
            <a:off x="6788735" y="1038688"/>
            <a:ext cx="3411684" cy="27896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7773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5125">
            <a:extLst>
              <a:ext uri="{FF2B5EF4-FFF2-40B4-BE49-F238E27FC236}">
                <a16:creationId xmlns:a16="http://schemas.microsoft.com/office/drawing/2014/main" id="{B6E6531A-0776-43BA-A852-5FB5C7753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8" name="Rectangle 5127">
            <a:extLst>
              <a:ext uri="{FF2B5EF4-FFF2-40B4-BE49-F238E27FC236}">
                <a16:creationId xmlns:a16="http://schemas.microsoft.com/office/drawing/2014/main" id="{F8C5273F-2B84-46BF-A94F-1A20E13B3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A05A618-906C-BB73-5371-0C0BF1AEF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885" y="211700"/>
            <a:ext cx="1014867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Distribution of answers to the question "</a:t>
            </a: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Are you aware of the opportunities in the Green Deal transition processes?”</a:t>
            </a:r>
            <a:endParaRPr kumimoji="0" lang="en-US" altLang="en-US" sz="1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B67923B-F8EF-21AE-E1A0-3AC5DB04B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9877" y="4468427"/>
            <a:ext cx="7449475" cy="1027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56692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992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 It was necessary to </a:t>
            </a:r>
            <a:r>
              <a:rPr lang="en-US" altLang="en-US" sz="992" kern="1200" dirty="0">
                <a:solidFill>
                  <a:srgbClr val="202124"/>
                </a:solidFill>
                <a:latin typeface="Arial" panose="020B0604020202020204" pitchFamily="34" charset="0"/>
                <a:ea typeface="+mn-ea"/>
                <a:cs typeface="+mn-cs"/>
              </a:rPr>
              <a:t>examine whether the respondents are aware of opportunities in the Green Deal transition processes.</a:t>
            </a:r>
          </a:p>
          <a:p>
            <a:pPr defTabSz="56692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992" kern="1200" dirty="0">
                <a:solidFill>
                  <a:srgbClr val="202124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altLang="en-US" sz="992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The majority of respondents (62.3%) stated that they are not sure about the</a:t>
            </a:r>
            <a:r>
              <a:rPr lang="en-US" altLang="en-US" sz="992" kern="1200" dirty="0">
                <a:solidFill>
                  <a:srgbClr val="202124"/>
                </a:solidFill>
                <a:latin typeface="Arial" panose="020B0604020202020204" pitchFamily="34" charset="0"/>
                <a:ea typeface="+mn-ea"/>
                <a:cs typeface="+mn-cs"/>
              </a:rPr>
              <a:t> opportunities in the Green Deal transition processes,</a:t>
            </a:r>
          </a:p>
          <a:p>
            <a:pPr defTabSz="56692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992" kern="1200" dirty="0">
                <a:solidFill>
                  <a:srgbClr val="202124"/>
                </a:solidFill>
                <a:latin typeface="Arial" panose="020B0604020202020204" pitchFamily="34" charset="0"/>
                <a:ea typeface="+mn-ea"/>
                <a:cs typeface="+mn-cs"/>
              </a:rPr>
              <a:t> 20.8% do not have information, while only 16% of respondents are aware of opportunities in the Green Deal transition processes</a:t>
            </a:r>
            <a:endParaRPr lang="en-US" altLang="en-US" sz="992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21" name="image76.png" descr="Графикон одговора у Упитницима. Наслов питања: Are you aware of the opportunities in the Green Deal transition processes?&#10;. Број одговора: 106 одговора.">
            <a:extLst>
              <a:ext uri="{FF2B5EF4-FFF2-40B4-BE49-F238E27FC236}">
                <a16:creationId xmlns:a16="http://schemas.microsoft.com/office/drawing/2014/main" id="{066F24F6-B0F4-A942-97A7-E170713EE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2" t="25444" r="24295" b="10410"/>
          <a:stretch>
            <a:fillRect/>
          </a:stretch>
        </p:blipFill>
        <p:spPr bwMode="auto">
          <a:xfrm>
            <a:off x="1835815" y="1517840"/>
            <a:ext cx="4068800" cy="191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hart, bar chart&#10;&#10;Description automatically generated">
            <a:extLst>
              <a:ext uri="{FF2B5EF4-FFF2-40B4-BE49-F238E27FC236}">
                <a16:creationId xmlns:a16="http://schemas.microsoft.com/office/drawing/2014/main" id="{73EEB85D-2C4E-7025-D58C-7B179871F6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41" t="19829" r="45513" b="17493"/>
          <a:stretch/>
        </p:blipFill>
        <p:spPr bwMode="auto">
          <a:xfrm>
            <a:off x="6034415" y="1114920"/>
            <a:ext cx="4068800" cy="29367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47104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149">
            <a:extLst>
              <a:ext uri="{FF2B5EF4-FFF2-40B4-BE49-F238E27FC236}">
                <a16:creationId xmlns:a16="http://schemas.microsoft.com/office/drawing/2014/main" id="{B6E6531A-0776-43BA-A852-5FB5C7753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2" name="Rectangle 6151">
            <a:extLst>
              <a:ext uri="{FF2B5EF4-FFF2-40B4-BE49-F238E27FC236}">
                <a16:creationId xmlns:a16="http://schemas.microsoft.com/office/drawing/2014/main" id="{F8C5273F-2B84-46BF-A94F-1A20E13B3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DF507D7-7E44-FC00-9996-42F89179A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607" y="146319"/>
            <a:ext cx="12099787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Distribution of answers to the question "</a:t>
            </a: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Do you think that a sufficient number of activities for environmental management and sustainability</a:t>
            </a: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(resource efficiency, circular economy, waste recovery, etc.) are carried out to reduce environmental impacts?"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2E2E991-FBDF-05F7-7B2B-656C7C939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6734" y="4125164"/>
            <a:ext cx="6801862" cy="1266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576072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008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To the question “</a:t>
            </a:r>
            <a:r>
              <a:rPr lang="en-US" altLang="en-US" sz="1008" kern="1200" dirty="0">
                <a:solidFill>
                  <a:srgbClr val="202124"/>
                </a:solidFill>
                <a:latin typeface="Arial" panose="020B0604020202020204" pitchFamily="34" charset="0"/>
                <a:ea typeface="+mn-ea"/>
                <a:cs typeface="+mn-cs"/>
              </a:rPr>
              <a:t>Do you think that a sufficient number of activities for environmental management and sustainability </a:t>
            </a:r>
          </a:p>
          <a:p>
            <a:pPr defTabSz="576072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008" kern="1200" dirty="0">
                <a:solidFill>
                  <a:srgbClr val="202124"/>
                </a:solidFill>
                <a:latin typeface="Arial" panose="020B0604020202020204" pitchFamily="34" charset="0"/>
                <a:ea typeface="+mn-ea"/>
                <a:cs typeface="+mn-cs"/>
              </a:rPr>
              <a:t>(resource efficiency, circular economy, waste recovery, etc.) are carried out to reduce environmental impacts?</a:t>
            </a:r>
            <a:r>
              <a:rPr lang="en-US" altLang="en-US" sz="1008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", </a:t>
            </a:r>
          </a:p>
          <a:p>
            <a:pPr defTabSz="576072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008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the answer no was given by (41.5%) participants, </a:t>
            </a:r>
            <a:r>
              <a:rPr lang="en-US" altLang="en-US" sz="1008" kern="1200" dirty="0">
                <a:solidFill>
                  <a:srgbClr val="202124"/>
                </a:solidFill>
                <a:latin typeface="Arial" panose="020B0604020202020204" pitchFamily="34" charset="0"/>
                <a:ea typeface="+mn-ea"/>
                <a:cs typeface="+mn-cs"/>
              </a:rPr>
              <a:t>while 25.5% gave a positive answer.</a:t>
            </a:r>
          </a:p>
          <a:p>
            <a:pPr defTabSz="576072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008" kern="1200" dirty="0">
                <a:solidFill>
                  <a:srgbClr val="202124"/>
                </a:solidFill>
                <a:latin typeface="Arial" panose="020B0604020202020204" pitchFamily="34" charset="0"/>
                <a:ea typeface="+mn-ea"/>
                <a:cs typeface="+mn-cs"/>
              </a:rPr>
              <a:t>The rest of 33% answered that they don't have enough information on this subject.</a:t>
            </a:r>
            <a:endParaRPr lang="en-US" altLang="en-US" sz="1008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145" name="image82.png" descr="Графикон одговора у Упитницима. Наслов питања: Do you think that a sufficient number of activities for environmental management and sustainability (resource efficiency, circular economy, waste recovery, etc.) are carried out to reduce environmental impacts?&#10;. Број одговора: 106 одговора.">
            <a:extLst>
              <a:ext uri="{FF2B5EF4-FFF2-40B4-BE49-F238E27FC236}">
                <a16:creationId xmlns:a16="http://schemas.microsoft.com/office/drawing/2014/main" id="{C4C5D5B7-593A-1CB4-859B-7D81A4D4F8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0" t="34047" r="-1" b="5444"/>
          <a:stretch/>
        </p:blipFill>
        <p:spPr bwMode="auto">
          <a:xfrm>
            <a:off x="1970843" y="1628367"/>
            <a:ext cx="4134126" cy="140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714CA584-66BE-E94E-2F6E-3EE0E53E45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77" t="37051" r="47564" b="12023"/>
          <a:stretch/>
        </p:blipFill>
        <p:spPr bwMode="auto">
          <a:xfrm>
            <a:off x="6032346" y="1133564"/>
            <a:ext cx="4230229" cy="27317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9058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Rectangle 7179">
            <a:extLst>
              <a:ext uri="{FF2B5EF4-FFF2-40B4-BE49-F238E27FC236}">
                <a16:creationId xmlns:a16="http://schemas.microsoft.com/office/drawing/2014/main" id="{B6E6531A-0776-43BA-A852-5FB5C7753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1" name="Rectangle 7180">
            <a:extLst>
              <a:ext uri="{FF2B5EF4-FFF2-40B4-BE49-F238E27FC236}">
                <a16:creationId xmlns:a16="http://schemas.microsoft.com/office/drawing/2014/main" id="{F8C5273F-2B84-46BF-A94F-1A20E13B3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118E9BD-F570-116A-2720-07AE55EDC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229" y="156261"/>
            <a:ext cx="118481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Are you aware of global policies or initiatives implemented by various organizations to reduce global warming / global climate change?"</a:t>
            </a:r>
            <a:r>
              <a:rPr kumimoji="0" lang="en-US" altLang="en-US" sz="1400" b="1" i="0" u="sng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”</a:t>
            </a:r>
            <a:endParaRPr kumimoji="0" lang="en-US" altLang="en-US" sz="1400" b="1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9BB8296-E1C1-209A-23B5-C201DA439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570" y="4294471"/>
            <a:ext cx="7489551" cy="1086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64008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12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In next questions participants were asked the question "</a:t>
            </a:r>
            <a:r>
              <a:rPr lang="en-US" altLang="en-US" sz="1120" kern="1200" dirty="0">
                <a:solidFill>
                  <a:srgbClr val="202124"/>
                </a:solidFill>
                <a:latin typeface="Arial" panose="020B0604020202020204" pitchFamily="34" charset="0"/>
                <a:ea typeface="+mn-ea"/>
                <a:cs typeface="+mn-cs"/>
              </a:rPr>
              <a:t>Are you aware of global policies or initiatives implemented </a:t>
            </a:r>
          </a:p>
          <a:p>
            <a:pPr defTabSz="64008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120" kern="1200" dirty="0">
                <a:solidFill>
                  <a:srgbClr val="202124"/>
                </a:solidFill>
                <a:latin typeface="Arial" panose="020B0604020202020204" pitchFamily="34" charset="0"/>
                <a:ea typeface="+mn-ea"/>
                <a:cs typeface="+mn-cs"/>
              </a:rPr>
              <a:t>by various organizations to reduce global warming / global climate change?"</a:t>
            </a:r>
            <a:r>
              <a:rPr lang="en-US" altLang="en-US" sz="112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. According to participants opinion, </a:t>
            </a:r>
          </a:p>
          <a:p>
            <a:pPr defTabSz="64008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12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rPr>
              <a:t>60.7% are aware while 39.3 do not aware of global policies or initiatives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169" name="image69.png" descr="Графикон одговора у Упитницима. Наслов питања: Are you aware of global policies or initiatives implemented by various organizations to reduce global warming / global climate change?&#10;. Број одговора: 107 одговора.">
            <a:extLst>
              <a:ext uri="{FF2B5EF4-FFF2-40B4-BE49-F238E27FC236}">
                <a16:creationId xmlns:a16="http://schemas.microsoft.com/office/drawing/2014/main" id="{59E05A86-E6C4-0458-48B4-925CE647D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9" t="31378" r="29742" b="7420"/>
          <a:stretch>
            <a:fillRect/>
          </a:stretch>
        </p:blipFill>
        <p:spPr bwMode="auto">
          <a:xfrm>
            <a:off x="1916310" y="1477077"/>
            <a:ext cx="3972359" cy="217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E2748284-A0E2-7ADE-DBBE-B3BCFC98BE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95" t="29076" r="50587" b="14531"/>
          <a:stretch/>
        </p:blipFill>
        <p:spPr bwMode="auto">
          <a:xfrm>
            <a:off x="5888669" y="1011127"/>
            <a:ext cx="4170970" cy="31045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15383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8197">
            <a:extLst>
              <a:ext uri="{FF2B5EF4-FFF2-40B4-BE49-F238E27FC236}">
                <a16:creationId xmlns:a16="http://schemas.microsoft.com/office/drawing/2014/main" id="{B6E6531A-0776-43BA-A852-5FB5C7753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0" name="Rectangle 8199">
            <a:extLst>
              <a:ext uri="{FF2B5EF4-FFF2-40B4-BE49-F238E27FC236}">
                <a16:creationId xmlns:a16="http://schemas.microsoft.com/office/drawing/2014/main" id="{F8C5273F-2B84-46BF-A94F-1A20E13B3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8492F82-627F-4499-2DAE-1DD0DF214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6035" y="161100"/>
            <a:ext cx="940193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Distribution of answers to the question "</a:t>
            </a: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What kind of activities would you like to participate in about EGD?"</a:t>
            </a:r>
            <a:endParaRPr kumimoji="0" lang="en-US" altLang="en-US" sz="1400" b="1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439BDA0-A984-A59F-F92C-EF8EFB702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2925" y="4228226"/>
            <a:ext cx="7438255" cy="1027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56692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992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rPr>
              <a:t>One of the </a:t>
            </a:r>
            <a:r>
              <a:rPr lang="en-US" altLang="en-US" sz="992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questions related to the education of citizens was “</a:t>
            </a:r>
            <a:r>
              <a:rPr lang="en-US" altLang="en-US" sz="992" kern="1200" dirty="0">
                <a:solidFill>
                  <a:srgbClr val="202124"/>
                </a:solidFill>
                <a:latin typeface="Arial" panose="020B0604020202020204" pitchFamily="34" charset="0"/>
                <a:ea typeface="+mn-ea"/>
                <a:cs typeface="+mn-cs"/>
              </a:rPr>
              <a:t>What kind of activities would you like to participate in about EGD”?</a:t>
            </a:r>
            <a:r>
              <a:rPr lang="en-US" altLang="en-US" sz="992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  <a:p>
            <a:pPr defTabSz="56692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992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rPr>
              <a:t>The participants </a:t>
            </a:r>
            <a:r>
              <a:rPr lang="en-US" altLang="en-US" sz="992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gave the following answers: Seminars (61%), Workshops (52.4%), Conferences (50.5%), Research (41%), </a:t>
            </a:r>
          </a:p>
          <a:p>
            <a:pPr defTabSz="56692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992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rPr>
              <a:t>Education activities (65.7%)</a:t>
            </a:r>
            <a:endParaRPr lang="en-US" altLang="en-US" sz="992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193" name="image59.png" descr="Графикон одговора у Упитницима. Наслов питања: What kind of activities would you like to participate in about EGD?&#10;. Број одговора: 105 одговора.">
            <a:extLst>
              <a:ext uri="{FF2B5EF4-FFF2-40B4-BE49-F238E27FC236}">
                <a16:creationId xmlns:a16="http://schemas.microsoft.com/office/drawing/2014/main" id="{BC126795-67C0-136A-A21D-32837A78E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0" t="21977" r="7948" b="9528"/>
          <a:stretch>
            <a:fillRect/>
          </a:stretch>
        </p:blipFill>
        <p:spPr bwMode="auto">
          <a:xfrm>
            <a:off x="1833745" y="1451276"/>
            <a:ext cx="4224672" cy="1655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A4543F02-D31E-6697-E4E9-68D870AB0B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95" t="26297" r="48974" b="10199"/>
          <a:stretch/>
        </p:blipFill>
        <p:spPr bwMode="auto">
          <a:xfrm>
            <a:off x="6226670" y="1153236"/>
            <a:ext cx="3774510" cy="30482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76123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5" name="Rectangle 9244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246" name="Picture 9245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9247" name="Straight Connector 9246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48" name="Straight Connector 9247">
            <a:extLst>
              <a:ext uri="{FF2B5EF4-FFF2-40B4-BE49-F238E27FC236}">
                <a16:creationId xmlns:a16="http://schemas.microsoft.com/office/drawing/2014/main" id="{A56012FD-74A8-4C91-B318-435CF2B71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9249" name="Rectangle 9248">
            <a:extLst>
              <a:ext uri="{FF2B5EF4-FFF2-40B4-BE49-F238E27FC236}">
                <a16:creationId xmlns:a16="http://schemas.microsoft.com/office/drawing/2014/main" id="{1669046F-5838-4C7A-BBE8-A77F40FD9C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50" name="Rectangle 9249">
            <a:extLst>
              <a:ext uri="{FF2B5EF4-FFF2-40B4-BE49-F238E27FC236}">
                <a16:creationId xmlns:a16="http://schemas.microsoft.com/office/drawing/2014/main" id="{2D5E6CDB-92ED-43A1-9491-C46E2C8E9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9251" name="Group 9250">
            <a:extLst>
              <a:ext uri="{FF2B5EF4-FFF2-40B4-BE49-F238E27FC236}">
                <a16:creationId xmlns:a16="http://schemas.microsoft.com/office/drawing/2014/main" id="{EBB966BC-DC49-4138-8DEF-B1CD13033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2237" y="482171"/>
            <a:ext cx="6104331" cy="5149101"/>
            <a:chOff x="632237" y="482171"/>
            <a:chExt cx="6104331" cy="5149101"/>
          </a:xfrm>
        </p:grpSpPr>
        <p:sp>
          <p:nvSpPr>
            <p:cNvPr id="9235" name="Rectangle 9234">
              <a:extLst>
                <a:ext uri="{FF2B5EF4-FFF2-40B4-BE49-F238E27FC236}">
                  <a16:creationId xmlns:a16="http://schemas.microsoft.com/office/drawing/2014/main" id="{EDD0BD06-EC5B-4F0E-A221-562BC2BA6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237" y="482171"/>
              <a:ext cx="6104331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52" name="Rectangle 9251">
              <a:extLst>
                <a:ext uri="{FF2B5EF4-FFF2-40B4-BE49-F238E27FC236}">
                  <a16:creationId xmlns:a16="http://schemas.microsoft.com/office/drawing/2014/main" id="{634200B3-EC47-4A5B-A640-7118BF6AD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5296" y="812507"/>
              <a:ext cx="5471355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53" name="Rectangle 9252">
            <a:extLst>
              <a:ext uri="{FF2B5EF4-FFF2-40B4-BE49-F238E27FC236}">
                <a16:creationId xmlns:a16="http://schemas.microsoft.com/office/drawing/2014/main" id="{23B9DAF8-7DB4-40CB-85F8-7E02F95C6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7042" y="984450"/>
            <a:ext cx="5145580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54" name="Straight Connector 9253">
            <a:extLst>
              <a:ext uri="{FF2B5EF4-FFF2-40B4-BE49-F238E27FC236}">
                <a16:creationId xmlns:a16="http://schemas.microsoft.com/office/drawing/2014/main" id="{606AED2C-61BA-485C-9DD4-B23B6280F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8029" y="1847088"/>
            <a:ext cx="352036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217" name="image64.png" descr="A screenshot of a computer&#10;&#10;Description automatically generated">
            <a:extLst>
              <a:ext uri="{FF2B5EF4-FFF2-40B4-BE49-F238E27FC236}">
                <a16:creationId xmlns:a16="http://schemas.microsoft.com/office/drawing/2014/main" id="{94477AF1-2C01-E02D-EE08-E9A945727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9" t="16180" r="45000" b="14073"/>
          <a:stretch>
            <a:fillRect/>
          </a:stretch>
        </p:blipFill>
        <p:spPr bwMode="auto">
          <a:xfrm>
            <a:off x="1271223" y="1126828"/>
            <a:ext cx="4825148" cy="3845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BF5A77C2-60AB-1731-77C6-847109000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8029" y="2015732"/>
            <a:ext cx="3520368" cy="34506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-228600" defTabSz="914400" fontAlgn="base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</a:rPr>
              <a:t>Finally the results with statistical significance in groups answers are present</a:t>
            </a:r>
          </a:p>
          <a:p>
            <a:pPr marR="0" lvl="0" defTabSz="914400" fontAlgn="base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</a:endParaRPr>
          </a:p>
        </p:txBody>
      </p:sp>
      <p:pic>
        <p:nvPicPr>
          <p:cNvPr id="9255" name="Picture 9254">
            <a:extLst>
              <a:ext uri="{FF2B5EF4-FFF2-40B4-BE49-F238E27FC236}">
                <a16:creationId xmlns:a16="http://schemas.microsoft.com/office/drawing/2014/main" id="{7EFCF05C-6070-460B-8E60-12BE3EFD19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9244" name="Straight Connector 9243">
            <a:extLst>
              <a:ext uri="{FF2B5EF4-FFF2-40B4-BE49-F238E27FC236}">
                <a16:creationId xmlns:a16="http://schemas.microsoft.com/office/drawing/2014/main" id="{CFD731F1-726F-453E-9516-3058095DE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8455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77</TotalTime>
  <Words>745</Words>
  <Application>Microsoft Office PowerPoint</Application>
  <PresentationFormat>Widescreen</PresentationFormat>
  <Paragraphs>45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Gill Sans MT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ivan pavlovic</dc:creator>
  <cp:lastModifiedBy>Ivan Pavlović</cp:lastModifiedBy>
  <cp:revision>12</cp:revision>
  <dcterms:created xsi:type="dcterms:W3CDTF">2024-01-18T15:04:32Z</dcterms:created>
  <dcterms:modified xsi:type="dcterms:W3CDTF">2024-01-20T07:38:51Z</dcterms:modified>
</cp:coreProperties>
</file>