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78" r:id="rId5"/>
    <p:sldId id="282" r:id="rId6"/>
    <p:sldId id="279" r:id="rId7"/>
    <p:sldId id="281" r:id="rId8"/>
    <p:sldId id="277" r:id="rId9"/>
    <p:sldId id="28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t/>
            </a:r>
            <a:br>
              <a:rPr lang="sr-Latn-RS" dirty="0" smtClean="0"/>
            </a:br>
            <a:endParaRPr lang="en-GB" dirty="0"/>
          </a:p>
        </p:txBody>
      </p:sp>
      <p:sp>
        <p:nvSpPr>
          <p:cNvPr id="12289" name="Rectangle 1"/>
          <p:cNvSpPr>
            <a:spLocks noChangeArrowheads="1"/>
          </p:cNvSpPr>
          <p:nvPr/>
        </p:nvSpPr>
        <p:spPr bwMode="auto">
          <a:xfrm>
            <a:off x="533400" y="596443"/>
            <a:ext cx="7772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Non-formal teaching</a:t>
            </a:r>
            <a:endParaRPr kumimoji="0" lang="en-GB"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685800" y="1828800"/>
            <a:ext cx="8077200" cy="2123658"/>
          </a:xfrm>
          <a:prstGeom prst="rect">
            <a:avLst/>
          </a:prstGeom>
        </p:spPr>
        <p:txBody>
          <a:bodyPr wrap="square">
            <a:spAutoFit/>
          </a:bodyPr>
          <a:lstStyle/>
          <a:p>
            <a:pPr lvl="0" algn="ctr" eaLnBrk="0" fontAlgn="base" hangingPunct="0">
              <a:spcBef>
                <a:spcPct val="0"/>
              </a:spcBef>
              <a:spcAft>
                <a:spcPct val="0"/>
              </a:spcAft>
            </a:pPr>
            <a:r>
              <a:rPr lang="en-GB" sz="4400" b="1" i="1" dirty="0" smtClean="0">
                <a:latin typeface="Calibri" pitchFamily="34" charset="0"/>
                <a:ea typeface="Calibri" pitchFamily="34" charset="0"/>
                <a:cs typeface="Times New Roman" pitchFamily="18" charset="0"/>
              </a:rPr>
              <a:t>Non-formal teaching techniques and strategies, best practices</a:t>
            </a:r>
            <a:r>
              <a:rPr lang="sr-Latn-RS" sz="4400" b="1" i="1" dirty="0" smtClean="0">
                <a:latin typeface="Calibri" pitchFamily="34" charset="0"/>
                <a:ea typeface="Calibri" pitchFamily="34" charset="0"/>
                <a:cs typeface="Times New Roman" pitchFamily="18" charset="0"/>
              </a:rPr>
              <a:t> and</a:t>
            </a:r>
            <a:r>
              <a:rPr lang="en-GB" sz="4400" b="1" i="1" dirty="0" smtClean="0">
                <a:latin typeface="Calibri" pitchFamily="34" charset="0"/>
                <a:ea typeface="Calibri" pitchFamily="34" charset="0"/>
                <a:cs typeface="Times New Roman" pitchFamily="18" charset="0"/>
              </a:rPr>
              <a:t> case studies in </a:t>
            </a:r>
            <a:r>
              <a:rPr lang="sr-Latn-RS" sz="4400" b="1" i="1" dirty="0" smtClean="0">
                <a:latin typeface="Calibri" pitchFamily="34" charset="0"/>
                <a:ea typeface="Calibri" pitchFamily="34" charset="0"/>
                <a:cs typeface="Times New Roman" pitchFamily="18" charset="0"/>
              </a:rPr>
              <a:t>U</a:t>
            </a:r>
            <a:r>
              <a:rPr lang="en-GB" sz="4400" b="1" i="1" dirty="0" err="1" smtClean="0">
                <a:latin typeface="Calibri" pitchFamily="34" charset="0"/>
                <a:ea typeface="Calibri" pitchFamily="34" charset="0"/>
                <a:cs typeface="Times New Roman" pitchFamily="18" charset="0"/>
              </a:rPr>
              <a:t>niversities</a:t>
            </a:r>
            <a:endParaRPr lang="en-US" sz="4400" b="1" i="1" dirty="0" smtClean="0">
              <a:latin typeface="Arial" pitchFamily="34" charset="0"/>
              <a:cs typeface="Arial" pitchFamily="34" charset="0"/>
            </a:endParaRPr>
          </a:p>
        </p:txBody>
      </p:sp>
      <p:pic>
        <p:nvPicPr>
          <p:cNvPr id="8" name="Image 1"/>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1143000" y="5181600"/>
            <a:ext cx="2378149" cy="887818"/>
          </a:xfrm>
          <a:prstGeom prst="rect">
            <a:avLst/>
          </a:prstGeom>
          <a:noFill/>
          <a:ln>
            <a:noFill/>
          </a:ln>
        </p:spPr>
      </p:pic>
      <p:pic>
        <p:nvPicPr>
          <p:cNvPr id="9" name="Picture 8" descr="A close up of a logo&#10;&#10;Description automatically generated"/>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tretch>
            <a:fillRect/>
          </a:stretch>
        </p:blipFill>
        <p:spPr>
          <a:xfrm>
            <a:off x="3810000" y="5029200"/>
            <a:ext cx="1095375" cy="1031722"/>
          </a:xfrm>
          <a:prstGeom prst="rect">
            <a:avLst/>
          </a:prstGeom>
        </p:spPr>
      </p:pic>
      <p:pic>
        <p:nvPicPr>
          <p:cNvPr id="12294" name="Picture 6"/>
          <p:cNvPicPr>
            <a:picLocks noChangeAspect="1" noChangeArrowheads="1"/>
          </p:cNvPicPr>
          <p:nvPr/>
        </p:nvPicPr>
        <p:blipFill>
          <a:blip r:embed="rId4" cstate="print"/>
          <a:srcRect/>
          <a:stretch>
            <a:fillRect/>
          </a:stretch>
        </p:blipFill>
        <p:spPr bwMode="auto">
          <a:xfrm>
            <a:off x="5486400" y="4876800"/>
            <a:ext cx="1905000" cy="1320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descr="European Commission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 name="Rectangle 9"/>
          <p:cNvSpPr/>
          <p:nvPr/>
        </p:nvSpPr>
        <p:spPr>
          <a:xfrm>
            <a:off x="0" y="5791200"/>
            <a:ext cx="8991600" cy="923330"/>
          </a:xfrm>
          <a:prstGeom prst="rect">
            <a:avLst/>
          </a:prstGeom>
        </p:spPr>
        <p:txBody>
          <a:bodyPr wrap="square">
            <a:spAutoFit/>
          </a:bodyPr>
          <a:lstStyle/>
          <a:p>
            <a:pPr algn="ctr"/>
            <a:r>
              <a:rPr lang="en-GB" dirty="0" smtClean="0"/>
              <a:t>As part of informal ways of learning, such studies, which are usually carried out in natural environments, outside of classrooms, laboratories and other closed spaces, have been assumed to be very effective.</a:t>
            </a:r>
            <a:endParaRPr lang="en-GB" dirty="0"/>
          </a:p>
        </p:txBody>
      </p:sp>
      <p:sp>
        <p:nvSpPr>
          <p:cNvPr id="11" name="Rectangle 1"/>
          <p:cNvSpPr>
            <a:spLocks noChangeArrowheads="1"/>
          </p:cNvSpPr>
          <p:nvPr/>
        </p:nvSpPr>
        <p:spPr bwMode="auto">
          <a:xfrm>
            <a:off x="609600" y="152400"/>
            <a:ext cx="7772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i="1" dirty="0" smtClean="0">
                <a:latin typeface="Calibri" pitchFamily="34" charset="0"/>
                <a:ea typeface="Calibri" pitchFamily="34" charset="0"/>
                <a:cs typeface="Times New Roman" pitchFamily="18" charset="0"/>
              </a:rPr>
              <a:t>Non-formal teaching techniques and studies </a:t>
            </a:r>
            <a:endParaRPr lang="en-GB" sz="2400" b="1" i="1" dirty="0" smtClean="0">
              <a:latin typeface="Calibri" pitchFamily="34" charset="0"/>
              <a:ea typeface="Calibri" pitchFamily="34" charset="0"/>
              <a:cs typeface="Times New Roman" pitchFamily="18" charset="0"/>
            </a:endParaRPr>
          </a:p>
        </p:txBody>
      </p:sp>
      <p:pic>
        <p:nvPicPr>
          <p:cNvPr id="12" name="Picture 11" descr="thumbnail (5).jpg"/>
          <p:cNvPicPr>
            <a:picLocks noChangeAspect="1"/>
          </p:cNvPicPr>
          <p:nvPr/>
        </p:nvPicPr>
        <p:blipFill>
          <a:blip r:embed="rId2" cstate="print"/>
          <a:stretch>
            <a:fillRect/>
          </a:stretch>
        </p:blipFill>
        <p:spPr>
          <a:xfrm>
            <a:off x="1008976" y="914401"/>
            <a:ext cx="7010799" cy="4953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0"/>
            <a:ext cx="7696200" cy="461665"/>
          </a:xfrm>
          <a:prstGeom prst="rect">
            <a:avLst/>
          </a:prstGeom>
        </p:spPr>
        <p:txBody>
          <a:bodyPr wrap="square">
            <a:spAutoFit/>
          </a:bodyPr>
          <a:lstStyle/>
          <a:p>
            <a:pPr lvl="0" algn="ctr" eaLnBrk="0" fontAlgn="base" hangingPunct="0">
              <a:spcBef>
                <a:spcPct val="0"/>
              </a:spcBef>
              <a:spcAft>
                <a:spcPct val="0"/>
              </a:spcAft>
            </a:pPr>
            <a:r>
              <a:rPr lang="en-GB" sz="2400" b="1" i="1" dirty="0" smtClean="0">
                <a:latin typeface="Calibri" pitchFamily="34" charset="0"/>
                <a:ea typeface="Calibri" pitchFamily="34" charset="0"/>
                <a:cs typeface="Times New Roman" pitchFamily="18" charset="0"/>
              </a:rPr>
              <a:t>Field learning as an informal educational method</a:t>
            </a:r>
            <a:endParaRPr lang="en-US" sz="2400" b="1" i="1" dirty="0" smtClean="0">
              <a:latin typeface="Arial" pitchFamily="34" charset="0"/>
              <a:cs typeface="Arial" pitchFamily="34" charset="0"/>
            </a:endParaRPr>
          </a:p>
        </p:txBody>
      </p:sp>
      <p:sp>
        <p:nvSpPr>
          <p:cNvPr id="5" name="Rectangle 4"/>
          <p:cNvSpPr/>
          <p:nvPr/>
        </p:nvSpPr>
        <p:spPr>
          <a:xfrm>
            <a:off x="0" y="609600"/>
            <a:ext cx="9144000" cy="1200329"/>
          </a:xfrm>
          <a:prstGeom prst="rect">
            <a:avLst/>
          </a:prstGeom>
        </p:spPr>
        <p:txBody>
          <a:bodyPr wrap="square">
            <a:spAutoFit/>
          </a:bodyPr>
          <a:lstStyle/>
          <a:p>
            <a:pPr algn="just"/>
            <a:r>
              <a:rPr lang="sr-Latn-RS" dirty="0" smtClean="0"/>
              <a:t>	</a:t>
            </a:r>
            <a:r>
              <a:rPr lang="en-US" dirty="0" smtClean="0"/>
              <a:t>Field learning is one of the methods of outdoor education which is conducted outside the classroom. </a:t>
            </a:r>
            <a:r>
              <a:rPr lang="sr-Latn-RS" dirty="0" smtClean="0"/>
              <a:t>F</a:t>
            </a:r>
            <a:r>
              <a:rPr lang="en-US" dirty="0" err="1" smtClean="0"/>
              <a:t>ield</a:t>
            </a:r>
            <a:r>
              <a:rPr lang="en-US" dirty="0" smtClean="0"/>
              <a:t> learning forms part of the curriculum of subjects in a wide range of sciences including biology, geomorphology, geology, archaeology</a:t>
            </a:r>
            <a:r>
              <a:rPr lang="sr-Latn-RS" dirty="0" smtClean="0"/>
              <a:t>,</a:t>
            </a:r>
            <a:r>
              <a:rPr lang="en-US" dirty="0" smtClean="0"/>
              <a:t> social sciences, implement</a:t>
            </a:r>
            <a:r>
              <a:rPr lang="sr-Latn-RS" dirty="0" smtClean="0"/>
              <a:t>ing</a:t>
            </a:r>
            <a:r>
              <a:rPr lang="en-US" dirty="0" smtClean="0"/>
              <a:t> practical exercises, student’s practical work, etc.</a:t>
            </a:r>
            <a:endParaRPr lang="en-GB" dirty="0"/>
          </a:p>
        </p:txBody>
      </p:sp>
      <p:sp>
        <p:nvSpPr>
          <p:cNvPr id="7" name="Rectangle 6"/>
          <p:cNvSpPr/>
          <p:nvPr/>
        </p:nvSpPr>
        <p:spPr>
          <a:xfrm>
            <a:off x="0" y="5657671"/>
            <a:ext cx="9144000" cy="1200329"/>
          </a:xfrm>
          <a:prstGeom prst="rect">
            <a:avLst/>
          </a:prstGeom>
        </p:spPr>
        <p:txBody>
          <a:bodyPr wrap="square">
            <a:spAutoFit/>
          </a:bodyPr>
          <a:lstStyle/>
          <a:p>
            <a:pPr algn="just"/>
            <a:r>
              <a:rPr lang="en-US" dirty="0" smtClean="0"/>
              <a:t>Field study corresponds to activities that take place in botanical gardens and zoos, historic sites and museums, national parks, wetlands, wild-nature areas, etc. It offers the opportunity to acquire the most valuable experiences of students through images captured personally, by their senses</a:t>
            </a:r>
            <a:endParaRPr lang="en-GB" dirty="0"/>
          </a:p>
        </p:txBody>
      </p:sp>
      <p:pic>
        <p:nvPicPr>
          <p:cNvPr id="8" name="Picture 7" descr="thumbnail (4).jpg"/>
          <p:cNvPicPr>
            <a:picLocks noChangeAspect="1"/>
          </p:cNvPicPr>
          <p:nvPr/>
        </p:nvPicPr>
        <p:blipFill>
          <a:blip r:embed="rId2" cstate="print"/>
          <a:stretch>
            <a:fillRect/>
          </a:stretch>
        </p:blipFill>
        <p:spPr>
          <a:xfrm>
            <a:off x="1676400" y="1828800"/>
            <a:ext cx="5536835" cy="39116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52400"/>
            <a:ext cx="7696200" cy="461665"/>
          </a:xfrm>
          <a:prstGeom prst="rect">
            <a:avLst/>
          </a:prstGeom>
        </p:spPr>
        <p:txBody>
          <a:bodyPr wrap="square">
            <a:spAutoFit/>
          </a:bodyPr>
          <a:lstStyle/>
          <a:p>
            <a:pPr lvl="0" algn="ctr" eaLnBrk="0" fontAlgn="base" hangingPunct="0">
              <a:spcBef>
                <a:spcPct val="0"/>
              </a:spcBef>
              <a:spcAft>
                <a:spcPct val="0"/>
              </a:spcAft>
            </a:pPr>
            <a:r>
              <a:rPr lang="en-US" sz="2400" b="1" i="1" dirty="0" smtClean="0"/>
              <a:t>Field </a:t>
            </a:r>
            <a:r>
              <a:rPr lang="sr-Latn-RS" sz="2400" b="1" i="1" dirty="0" smtClean="0"/>
              <a:t>learning</a:t>
            </a:r>
            <a:r>
              <a:rPr lang="en-US" sz="2400" b="1" i="1" dirty="0" smtClean="0"/>
              <a:t> </a:t>
            </a:r>
            <a:r>
              <a:rPr lang="sr-Latn-RS" sz="2400" b="1" i="1" dirty="0" smtClean="0">
                <a:latin typeface="Calibri" pitchFamily="34" charset="0"/>
                <a:cs typeface="Times New Roman" pitchFamily="18" charset="0"/>
              </a:rPr>
              <a:t>a</a:t>
            </a:r>
            <a:r>
              <a:rPr lang="sr-Latn-RS" sz="2400" b="1" i="1" dirty="0" smtClean="0">
                <a:latin typeface="Calibri" pitchFamily="34" charset="0"/>
                <a:ea typeface="Calibri" pitchFamily="34" charset="0"/>
                <a:cs typeface="Times New Roman" pitchFamily="18" charset="0"/>
              </a:rPr>
              <a:t>dvances</a:t>
            </a:r>
            <a:endParaRPr lang="en-US" sz="2400" b="1" i="1" dirty="0" smtClean="0">
              <a:latin typeface="Arial" pitchFamily="34" charset="0"/>
              <a:cs typeface="Arial" pitchFamily="34" charset="0"/>
            </a:endParaRPr>
          </a:p>
        </p:txBody>
      </p:sp>
      <p:sp>
        <p:nvSpPr>
          <p:cNvPr id="5" name="Rectangle 4"/>
          <p:cNvSpPr/>
          <p:nvPr/>
        </p:nvSpPr>
        <p:spPr>
          <a:xfrm>
            <a:off x="0" y="5657671"/>
            <a:ext cx="9144000" cy="1200329"/>
          </a:xfrm>
          <a:prstGeom prst="rect">
            <a:avLst/>
          </a:prstGeom>
        </p:spPr>
        <p:txBody>
          <a:bodyPr wrap="square">
            <a:spAutoFit/>
          </a:bodyPr>
          <a:lstStyle/>
          <a:p>
            <a:pPr algn="just"/>
            <a:r>
              <a:rPr lang="sr-Latn-RS" dirty="0" smtClean="0"/>
              <a:t>	S</a:t>
            </a:r>
            <a:r>
              <a:rPr lang="en-US" dirty="0" err="1" smtClean="0"/>
              <a:t>tudents</a:t>
            </a:r>
            <a:r>
              <a:rPr lang="en-US" dirty="0" smtClean="0"/>
              <a:t> have the opportunity to observe and collect data from the field and exchange their views with members of ecological organizations, representatives of local authorities, as well as residents, thereby determining differences in understanding some problems. </a:t>
            </a:r>
            <a:endParaRPr lang="en-GB" dirty="0"/>
          </a:p>
        </p:txBody>
      </p:sp>
      <p:pic>
        <p:nvPicPr>
          <p:cNvPr id="8" name="Picture 7" descr="faza 4.jpg"/>
          <p:cNvPicPr>
            <a:picLocks noChangeAspect="1"/>
          </p:cNvPicPr>
          <p:nvPr/>
        </p:nvPicPr>
        <p:blipFill>
          <a:blip r:embed="rId2" cstate="print"/>
          <a:stretch>
            <a:fillRect/>
          </a:stretch>
        </p:blipFill>
        <p:spPr>
          <a:xfrm>
            <a:off x="1143000" y="762000"/>
            <a:ext cx="6934200" cy="48988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228600"/>
            <a:ext cx="7696200" cy="461665"/>
          </a:xfrm>
          <a:prstGeom prst="rect">
            <a:avLst/>
          </a:prstGeom>
        </p:spPr>
        <p:txBody>
          <a:bodyPr wrap="square">
            <a:spAutoFit/>
          </a:bodyPr>
          <a:lstStyle/>
          <a:p>
            <a:pPr lvl="0" algn="ctr" eaLnBrk="0" fontAlgn="base" hangingPunct="0">
              <a:spcBef>
                <a:spcPct val="0"/>
              </a:spcBef>
              <a:spcAft>
                <a:spcPct val="0"/>
              </a:spcAft>
            </a:pPr>
            <a:r>
              <a:rPr lang="sr-Latn-RS" sz="2400" b="1" i="1" dirty="0" smtClean="0">
                <a:latin typeface="Calibri" pitchFamily="34" charset="0"/>
                <a:ea typeface="Calibri" pitchFamily="34" charset="0"/>
                <a:cs typeface="Times New Roman" pitchFamily="18" charset="0"/>
              </a:rPr>
              <a:t>Phases in the field study</a:t>
            </a:r>
            <a:endParaRPr lang="en-US" sz="2400" b="1" i="1" dirty="0" smtClean="0">
              <a:latin typeface="Arial" pitchFamily="34" charset="0"/>
              <a:cs typeface="Arial" pitchFamily="34" charset="0"/>
            </a:endParaRPr>
          </a:p>
        </p:txBody>
      </p:sp>
      <p:sp>
        <p:nvSpPr>
          <p:cNvPr id="7" name="Rectangle 6"/>
          <p:cNvSpPr/>
          <p:nvPr/>
        </p:nvSpPr>
        <p:spPr>
          <a:xfrm>
            <a:off x="0" y="5791200"/>
            <a:ext cx="9144000" cy="923330"/>
          </a:xfrm>
          <a:prstGeom prst="rect">
            <a:avLst/>
          </a:prstGeom>
        </p:spPr>
        <p:txBody>
          <a:bodyPr wrap="square">
            <a:spAutoFit/>
          </a:bodyPr>
          <a:lstStyle/>
          <a:p>
            <a:pPr algn="just"/>
            <a:r>
              <a:rPr lang="sr-Latn-RS" dirty="0" smtClean="0"/>
              <a:t>F</a:t>
            </a:r>
            <a:r>
              <a:rPr lang="en-US" dirty="0" err="1" smtClean="0"/>
              <a:t>ield</a:t>
            </a:r>
            <a:r>
              <a:rPr lang="en-US" dirty="0" smtClean="0"/>
              <a:t> study requires systematic and careful preparation by the instructor or teacher. </a:t>
            </a:r>
            <a:r>
              <a:rPr lang="sr-Latn-RS" dirty="0" smtClean="0"/>
              <a:t>T</a:t>
            </a:r>
            <a:r>
              <a:rPr lang="en-US" dirty="0" smtClean="0"/>
              <a:t>e instructor must take care that the study is well defined, that the students' activities are clear and well planned in advance, and that the outcome is well prepared.</a:t>
            </a:r>
            <a:endParaRPr lang="en-GB" dirty="0"/>
          </a:p>
        </p:txBody>
      </p:sp>
      <p:pic>
        <p:nvPicPr>
          <p:cNvPr id="6" name="Picture 5" descr="thumbnail (7).jpg"/>
          <p:cNvPicPr>
            <a:picLocks noChangeAspect="1"/>
          </p:cNvPicPr>
          <p:nvPr/>
        </p:nvPicPr>
        <p:blipFill>
          <a:blip r:embed="rId2" cstate="print"/>
          <a:srcRect l="15034" t="5320" r="12299" b="14877"/>
          <a:stretch>
            <a:fillRect/>
          </a:stretch>
        </p:blipFill>
        <p:spPr>
          <a:xfrm>
            <a:off x="2209800" y="1066800"/>
            <a:ext cx="5181600" cy="4020207"/>
          </a:xfrm>
          <a:prstGeom prst="rect">
            <a:avLst/>
          </a:prstGeom>
        </p:spPr>
      </p:pic>
      <p:sp>
        <p:nvSpPr>
          <p:cNvPr id="8" name="TextBox 7"/>
          <p:cNvSpPr txBox="1"/>
          <p:nvPr/>
        </p:nvSpPr>
        <p:spPr>
          <a:xfrm>
            <a:off x="1295400" y="5029200"/>
            <a:ext cx="574196" cy="707886"/>
          </a:xfrm>
          <a:prstGeom prst="rect">
            <a:avLst/>
          </a:prstGeom>
          <a:noFill/>
        </p:spPr>
        <p:txBody>
          <a:bodyPr wrap="none" rtlCol="0">
            <a:spAutoFit/>
          </a:bodyPr>
          <a:lstStyle/>
          <a:p>
            <a:r>
              <a:rPr lang="sr-Latn-RS" sz="4000" dirty="0" smtClean="0"/>
              <a:t>1.</a:t>
            </a:r>
            <a:endParaRPr lang="en-GB" sz="4000" dirty="0"/>
          </a:p>
        </p:txBody>
      </p:sp>
      <p:sp>
        <p:nvSpPr>
          <p:cNvPr id="9" name="TextBox 8"/>
          <p:cNvSpPr txBox="1"/>
          <p:nvPr/>
        </p:nvSpPr>
        <p:spPr>
          <a:xfrm>
            <a:off x="4343400" y="4953000"/>
            <a:ext cx="574196" cy="707886"/>
          </a:xfrm>
          <a:prstGeom prst="rect">
            <a:avLst/>
          </a:prstGeom>
          <a:noFill/>
        </p:spPr>
        <p:txBody>
          <a:bodyPr wrap="none" rtlCol="0">
            <a:spAutoFit/>
          </a:bodyPr>
          <a:lstStyle/>
          <a:p>
            <a:r>
              <a:rPr lang="sr-Latn-RS" sz="4000" dirty="0" smtClean="0"/>
              <a:t>2.</a:t>
            </a:r>
            <a:endParaRPr lang="en-GB" sz="4000" dirty="0"/>
          </a:p>
        </p:txBody>
      </p:sp>
      <p:sp>
        <p:nvSpPr>
          <p:cNvPr id="10" name="TextBox 9"/>
          <p:cNvSpPr txBox="1"/>
          <p:nvPr/>
        </p:nvSpPr>
        <p:spPr>
          <a:xfrm>
            <a:off x="7086600" y="4953000"/>
            <a:ext cx="574196" cy="707886"/>
          </a:xfrm>
          <a:prstGeom prst="rect">
            <a:avLst/>
          </a:prstGeom>
          <a:noFill/>
        </p:spPr>
        <p:txBody>
          <a:bodyPr wrap="none" rtlCol="0">
            <a:spAutoFit/>
          </a:bodyPr>
          <a:lstStyle/>
          <a:p>
            <a:r>
              <a:rPr lang="sr-Latn-RS" sz="4000" dirty="0" smtClean="0"/>
              <a:t>3.</a:t>
            </a:r>
            <a:endParaRPr lang="en-GB" sz="4000" dirty="0"/>
          </a:p>
        </p:txBody>
      </p:sp>
      <p:sp>
        <p:nvSpPr>
          <p:cNvPr id="11" name="Right Arrow 10"/>
          <p:cNvSpPr/>
          <p:nvPr/>
        </p:nvSpPr>
        <p:spPr>
          <a:xfrm>
            <a:off x="2057400" y="5257800"/>
            <a:ext cx="2057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a:off x="4953000" y="5257800"/>
            <a:ext cx="2057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52400"/>
            <a:ext cx="7696200" cy="461665"/>
          </a:xfrm>
          <a:prstGeom prst="rect">
            <a:avLst/>
          </a:prstGeom>
        </p:spPr>
        <p:txBody>
          <a:bodyPr wrap="square">
            <a:spAutoFit/>
          </a:bodyPr>
          <a:lstStyle/>
          <a:p>
            <a:pPr algn="ctr"/>
            <a:r>
              <a:rPr lang="sr-Latn-RS" sz="2400" b="1" i="1" dirty="0" smtClean="0"/>
              <a:t>T</a:t>
            </a:r>
            <a:r>
              <a:rPr lang="en-US" sz="2400" b="1" i="1" dirty="0" smtClean="0"/>
              <a:t>he first phase</a:t>
            </a:r>
            <a:endParaRPr lang="en-GB" sz="2400" b="1" i="1" dirty="0"/>
          </a:p>
        </p:txBody>
      </p:sp>
      <p:sp>
        <p:nvSpPr>
          <p:cNvPr id="5" name="Rectangle 4"/>
          <p:cNvSpPr/>
          <p:nvPr/>
        </p:nvSpPr>
        <p:spPr>
          <a:xfrm>
            <a:off x="0" y="5657671"/>
            <a:ext cx="9144000" cy="1200329"/>
          </a:xfrm>
          <a:prstGeom prst="rect">
            <a:avLst/>
          </a:prstGeom>
        </p:spPr>
        <p:txBody>
          <a:bodyPr wrap="square">
            <a:spAutoFit/>
          </a:bodyPr>
          <a:lstStyle/>
          <a:p>
            <a:pPr algn="just"/>
            <a:r>
              <a:rPr lang="sr-Latn-RS" i="1" dirty="0" smtClean="0"/>
              <a:t>	</a:t>
            </a:r>
            <a:r>
              <a:rPr lang="en-US" i="1" dirty="0" smtClean="0"/>
              <a:t>Preparation</a:t>
            </a:r>
            <a:r>
              <a:rPr lang="sr-Latn-RS" dirty="0" smtClean="0"/>
              <a:t> - </a:t>
            </a:r>
            <a:r>
              <a:rPr lang="en-US" dirty="0" smtClean="0"/>
              <a:t>involves the preliminary action of preparing or finding relevant literature and locating subjects suitable for field study, studies of the places or areas of observation or exploration, and organizing a preliminary visit to the field area in order to familiarize students with the study object.</a:t>
            </a:r>
            <a:endParaRPr lang="en-GB" dirty="0"/>
          </a:p>
        </p:txBody>
      </p:sp>
      <p:pic>
        <p:nvPicPr>
          <p:cNvPr id="8" name="Picture 7" descr="faza 1.jpg"/>
          <p:cNvPicPr>
            <a:picLocks noChangeAspect="1"/>
          </p:cNvPicPr>
          <p:nvPr/>
        </p:nvPicPr>
        <p:blipFill>
          <a:blip r:embed="rId2" cstate="print"/>
          <a:stretch>
            <a:fillRect/>
          </a:stretch>
        </p:blipFill>
        <p:spPr>
          <a:xfrm>
            <a:off x="1066800" y="609600"/>
            <a:ext cx="7086600" cy="500655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76200"/>
            <a:ext cx="7696200" cy="461665"/>
          </a:xfrm>
          <a:prstGeom prst="rect">
            <a:avLst/>
          </a:prstGeom>
        </p:spPr>
        <p:txBody>
          <a:bodyPr wrap="square">
            <a:spAutoFit/>
          </a:bodyPr>
          <a:lstStyle/>
          <a:p>
            <a:pPr algn="ctr"/>
            <a:r>
              <a:rPr lang="en-US" sz="2400" b="1" i="1" dirty="0" smtClean="0"/>
              <a:t>The second phase </a:t>
            </a:r>
            <a:endParaRPr lang="en-GB" sz="2400" b="1" i="1" dirty="0"/>
          </a:p>
        </p:txBody>
      </p:sp>
      <p:sp>
        <p:nvSpPr>
          <p:cNvPr id="7" name="Rectangle 6"/>
          <p:cNvSpPr/>
          <p:nvPr/>
        </p:nvSpPr>
        <p:spPr>
          <a:xfrm>
            <a:off x="0" y="5657671"/>
            <a:ext cx="9144000" cy="1200329"/>
          </a:xfrm>
          <a:prstGeom prst="rect">
            <a:avLst/>
          </a:prstGeom>
        </p:spPr>
        <p:txBody>
          <a:bodyPr wrap="square">
            <a:spAutoFit/>
          </a:bodyPr>
          <a:lstStyle/>
          <a:p>
            <a:pPr algn="just"/>
            <a:r>
              <a:rPr lang="sr-Latn-RS" dirty="0" smtClean="0"/>
              <a:t>	</a:t>
            </a:r>
            <a:r>
              <a:rPr lang="sr-Latn-RS" i="1" dirty="0" smtClean="0"/>
              <a:t>F</a:t>
            </a:r>
            <a:r>
              <a:rPr lang="en-US" i="1" dirty="0" err="1" smtClean="0"/>
              <a:t>ieldwork</a:t>
            </a:r>
            <a:r>
              <a:rPr lang="en-US" i="1" dirty="0" smtClean="0"/>
              <a:t> itself</a:t>
            </a:r>
            <a:r>
              <a:rPr lang="sr-Latn-RS" i="1" dirty="0" smtClean="0"/>
              <a:t> </a:t>
            </a:r>
            <a:r>
              <a:rPr lang="sr-Latn-RS" dirty="0" smtClean="0"/>
              <a:t>- i</a:t>
            </a:r>
            <a:r>
              <a:rPr lang="en-US" dirty="0" smtClean="0"/>
              <a:t>n the field, students, either in groups or alone, are assigned certain activities. </a:t>
            </a:r>
            <a:r>
              <a:rPr lang="sr-Latn-RS" dirty="0" smtClean="0"/>
              <a:t>A</a:t>
            </a:r>
            <a:r>
              <a:rPr lang="en-US" dirty="0" err="1" smtClean="0"/>
              <a:t>ctivities</a:t>
            </a:r>
            <a:r>
              <a:rPr lang="en-US" dirty="0" smtClean="0"/>
              <a:t> may vary and their nature depends on their goals and abilities, as well as opportunities. Field activities may include observation and comparison, mapping, sampling, taking images, collecting some important objects, stones or plants to document, etc.</a:t>
            </a:r>
            <a:endParaRPr lang="en-GB" dirty="0"/>
          </a:p>
        </p:txBody>
      </p:sp>
      <p:pic>
        <p:nvPicPr>
          <p:cNvPr id="8" name="Picture 7" descr="faza 2.jpg"/>
          <p:cNvPicPr>
            <a:picLocks noChangeAspect="1"/>
          </p:cNvPicPr>
          <p:nvPr/>
        </p:nvPicPr>
        <p:blipFill>
          <a:blip r:embed="rId2" cstate="print"/>
          <a:stretch>
            <a:fillRect/>
          </a:stretch>
        </p:blipFill>
        <p:spPr>
          <a:xfrm>
            <a:off x="1143000" y="609600"/>
            <a:ext cx="7163198" cy="50606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80672"/>
            <a:ext cx="9144000" cy="1200329"/>
          </a:xfrm>
          <a:prstGeom prst="rect">
            <a:avLst/>
          </a:prstGeom>
        </p:spPr>
        <p:txBody>
          <a:bodyPr wrap="square">
            <a:spAutoFit/>
          </a:bodyPr>
          <a:lstStyle/>
          <a:p>
            <a:pPr algn="just"/>
            <a:r>
              <a:rPr lang="sr-Latn-RS" i="1" dirty="0" smtClean="0"/>
              <a:t>	A</a:t>
            </a:r>
            <a:r>
              <a:rPr lang="en-US" i="1" dirty="0" err="1" smtClean="0"/>
              <a:t>nalysis</a:t>
            </a:r>
            <a:r>
              <a:rPr lang="en-US" i="1" dirty="0" smtClean="0"/>
              <a:t> and presentation of the results </a:t>
            </a:r>
            <a:r>
              <a:rPr lang="sr-Latn-RS" dirty="0" smtClean="0"/>
              <a:t>- a</a:t>
            </a:r>
            <a:r>
              <a:rPr lang="en-US" dirty="0" err="1" smtClean="0"/>
              <a:t>fter</a:t>
            </a:r>
            <a:r>
              <a:rPr lang="en-US" dirty="0" smtClean="0"/>
              <a:t> the completed fieldwork, the processing of the collected data follows, which leads to the analysis and interpretation of the collected data. During this phase, students can prepare a report containing the main points of their research. Communication between students is considered important at this stage. </a:t>
            </a:r>
            <a:endParaRPr lang="en-GB" dirty="0"/>
          </a:p>
        </p:txBody>
      </p:sp>
      <p:sp>
        <p:nvSpPr>
          <p:cNvPr id="5" name="Rectangle 4"/>
          <p:cNvSpPr/>
          <p:nvPr/>
        </p:nvSpPr>
        <p:spPr>
          <a:xfrm>
            <a:off x="533400" y="152400"/>
            <a:ext cx="7696200" cy="461665"/>
          </a:xfrm>
          <a:prstGeom prst="rect">
            <a:avLst/>
          </a:prstGeom>
        </p:spPr>
        <p:txBody>
          <a:bodyPr wrap="square">
            <a:spAutoFit/>
          </a:bodyPr>
          <a:lstStyle/>
          <a:p>
            <a:pPr algn="ctr"/>
            <a:r>
              <a:rPr lang="en-US" sz="2400" b="1" i="1" dirty="0" smtClean="0"/>
              <a:t>The third </a:t>
            </a:r>
            <a:r>
              <a:rPr lang="sr-Latn-RS" sz="2400" b="1" i="1" dirty="0" smtClean="0"/>
              <a:t>phase</a:t>
            </a:r>
            <a:endParaRPr lang="en-GB" sz="2400" b="1" i="1" dirty="0"/>
          </a:p>
        </p:txBody>
      </p:sp>
      <p:pic>
        <p:nvPicPr>
          <p:cNvPr id="6" name="Picture 5" descr="faza 3.jpg"/>
          <p:cNvPicPr>
            <a:picLocks noChangeAspect="1"/>
          </p:cNvPicPr>
          <p:nvPr/>
        </p:nvPicPr>
        <p:blipFill>
          <a:blip r:embed="rId2" cstate="print"/>
          <a:srcRect t="9762" r="4598" b="4009"/>
          <a:stretch>
            <a:fillRect/>
          </a:stretch>
        </p:blipFill>
        <p:spPr>
          <a:xfrm>
            <a:off x="1295400" y="685800"/>
            <a:ext cx="7086600" cy="45251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5791200"/>
            <a:ext cx="8077200" cy="954107"/>
          </a:xfrm>
          <a:prstGeom prst="rect">
            <a:avLst/>
          </a:prstGeom>
        </p:spPr>
        <p:txBody>
          <a:bodyPr wrap="square">
            <a:spAutoFit/>
          </a:bodyPr>
          <a:lstStyle/>
          <a:p>
            <a:pPr algn="ctr"/>
            <a:r>
              <a:rPr lang="en-GB" sz="2800" i="1" dirty="0" smtClean="0"/>
              <a:t>Meet natural values to better preserve biodiversity for the future of humanity and nature itself</a:t>
            </a:r>
            <a:endParaRPr lang="en-GB" sz="2800" i="1" dirty="0"/>
          </a:p>
        </p:txBody>
      </p:sp>
      <p:sp>
        <p:nvSpPr>
          <p:cNvPr id="4" name="Rectangle 3"/>
          <p:cNvSpPr/>
          <p:nvPr/>
        </p:nvSpPr>
        <p:spPr>
          <a:xfrm>
            <a:off x="533400" y="152400"/>
            <a:ext cx="7696200" cy="461665"/>
          </a:xfrm>
          <a:prstGeom prst="rect">
            <a:avLst/>
          </a:prstGeom>
        </p:spPr>
        <p:txBody>
          <a:bodyPr wrap="square">
            <a:spAutoFit/>
          </a:bodyPr>
          <a:lstStyle/>
          <a:p>
            <a:pPr algn="ctr"/>
            <a:r>
              <a:rPr lang="sr-Latn-RS" sz="2400" b="1" i="1" dirty="0" smtClean="0"/>
              <a:t>I</a:t>
            </a:r>
            <a:r>
              <a:rPr lang="en-US" sz="2400" b="1" i="1" dirty="0" err="1" smtClean="0"/>
              <a:t>nstead</a:t>
            </a:r>
            <a:r>
              <a:rPr lang="en-US" sz="2400" b="1" i="1" dirty="0" smtClean="0"/>
              <a:t> of conclusion</a:t>
            </a:r>
            <a:endParaRPr lang="en-GB" sz="2400" b="1" i="1" dirty="0"/>
          </a:p>
        </p:txBody>
      </p:sp>
      <p:pic>
        <p:nvPicPr>
          <p:cNvPr id="8" name="Picture 7" descr="faza 5.jpg"/>
          <p:cNvPicPr>
            <a:picLocks noChangeAspect="1"/>
          </p:cNvPicPr>
          <p:nvPr/>
        </p:nvPicPr>
        <p:blipFill>
          <a:blip r:embed="rId2" cstate="print"/>
          <a:stretch>
            <a:fillRect/>
          </a:stretch>
        </p:blipFill>
        <p:spPr>
          <a:xfrm>
            <a:off x="1371600" y="1143000"/>
            <a:ext cx="6405593" cy="452543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7785</TotalTime>
  <Words>206</Words>
  <Application>Microsoft Office PowerPoint</Application>
  <PresentationFormat>On-screen Show (4:3)</PresentationFormat>
  <Paragraphs>23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 </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nn</cp:lastModifiedBy>
  <cp:revision>370</cp:revision>
  <dcterms:created xsi:type="dcterms:W3CDTF">2006-08-16T00:00:00Z</dcterms:created>
  <dcterms:modified xsi:type="dcterms:W3CDTF">2024-02-09T00:07:05Z</dcterms:modified>
</cp:coreProperties>
</file>