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76" r:id="rId3"/>
    <p:sldId id="268" r:id="rId4"/>
    <p:sldId id="270" r:id="rId5"/>
    <p:sldId id="273" r:id="rId6"/>
    <p:sldId id="286" r:id="rId7"/>
    <p:sldId id="259" r:id="rId8"/>
    <p:sldId id="272" r:id="rId9"/>
    <p:sldId id="271" r:id="rId10"/>
    <p:sldId id="285" r:id="rId11"/>
    <p:sldId id="269" r:id="rId12"/>
    <p:sldId id="287" r:id="rId13"/>
    <p:sldId id="284" r:id="rId14"/>
    <p:sldId id="274" r:id="rId15"/>
    <p:sldId id="25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/>
              <a:t/>
            </a:r>
            <a:br>
              <a:rPr lang="sr-Latn-RS" dirty="0" smtClean="0"/>
            </a:br>
            <a:endParaRPr lang="en-GB" dirty="0"/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533400" y="152400"/>
            <a:ext cx="7772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Non-formal teaching techniques and strategies, best practices, case studies 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1981200"/>
            <a:ext cx="76962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Field study in biodiversity and endangered species conservation</a:t>
            </a:r>
            <a:endParaRPr lang="en-US" sz="4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Image 1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el="http://schemas.microsoft.com/office/2019/extlst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953000"/>
            <a:ext cx="2378149" cy="887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close up of a logo&#10;&#10;Description automatically generated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el="http://schemas.microsoft.com/office/2019/extlst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tretch>
            <a:fillRect/>
          </a:stretch>
        </p:blipFill>
        <p:spPr>
          <a:xfrm>
            <a:off x="3962400" y="4800600"/>
            <a:ext cx="1095375" cy="1031722"/>
          </a:xfrm>
          <a:prstGeom prst="rect">
            <a:avLst/>
          </a:prstGeom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4724400"/>
            <a:ext cx="1905000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2286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Field study in biodiversity and endangered species conservation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5638800"/>
            <a:ext cx="8153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Participants in such a study are introduced to the context of biodiversity and species conservation meaning</a:t>
            </a:r>
            <a:r>
              <a:rPr lang="sr-Latn-RS" dirty="0" smtClean="0"/>
              <a:t>. P</a:t>
            </a:r>
            <a:r>
              <a:rPr lang="en-US" dirty="0" smtClean="0"/>
              <a:t>participants focus on collecting relevant field data</a:t>
            </a:r>
            <a:r>
              <a:rPr lang="sr-Latn-RS" dirty="0" smtClean="0"/>
              <a:t> and</a:t>
            </a:r>
            <a:r>
              <a:rPr lang="en-US" dirty="0" smtClean="0"/>
              <a:t> the instructor facilitates </a:t>
            </a:r>
            <a:r>
              <a:rPr lang="sr-Latn-RS" dirty="0" smtClean="0"/>
              <a:t>them to</a:t>
            </a:r>
            <a:r>
              <a:rPr lang="en-US" dirty="0" smtClean="0"/>
              <a:t> contact with appropriate sources</a:t>
            </a:r>
            <a:r>
              <a:rPr lang="sr-Latn-RS" dirty="0" smtClean="0"/>
              <a:t>.</a:t>
            </a:r>
            <a:endParaRPr lang="en-GB" dirty="0"/>
          </a:p>
        </p:txBody>
      </p:sp>
      <p:pic>
        <p:nvPicPr>
          <p:cNvPr id="6" name="Picture 5" descr="thumbnail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1037167"/>
            <a:ext cx="6621310" cy="46778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228600"/>
            <a:ext cx="8153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Field learning</a:t>
            </a:r>
            <a:r>
              <a:rPr lang="sr-Latn-RS" sz="2400" dirty="0" smtClean="0"/>
              <a:t> in the</a:t>
            </a:r>
            <a:r>
              <a:rPr lang="en-US" sz="2400" dirty="0" smtClean="0"/>
              <a:t> Special Nature Reserve "</a:t>
            </a:r>
            <a:r>
              <a:rPr lang="en-US" sz="2400" dirty="0" err="1" smtClean="0"/>
              <a:t>Jerma</a:t>
            </a:r>
            <a:r>
              <a:rPr lang="en-US" sz="2400" dirty="0" smtClean="0"/>
              <a:t>“</a:t>
            </a:r>
            <a:r>
              <a:rPr lang="sr-Latn-RS" sz="2400" dirty="0" smtClean="0"/>
              <a:t>, Serbia</a:t>
            </a:r>
            <a:endParaRPr lang="en-GB" sz="2400" dirty="0"/>
          </a:p>
        </p:txBody>
      </p:sp>
      <p:sp>
        <p:nvSpPr>
          <p:cNvPr id="8" name="Rectangle 7"/>
          <p:cNvSpPr/>
          <p:nvPr/>
        </p:nvSpPr>
        <p:spPr>
          <a:xfrm>
            <a:off x="228600" y="5715000"/>
            <a:ext cx="876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Participants in the </a:t>
            </a:r>
            <a:r>
              <a:rPr lang="sr-Latn-RS" dirty="0" smtClean="0"/>
              <a:t>field study</a:t>
            </a:r>
            <a:r>
              <a:rPr lang="en-GB" dirty="0" smtClean="0"/>
              <a:t> conducted</a:t>
            </a:r>
            <a:r>
              <a:rPr lang="sr-Latn-RS" dirty="0" smtClean="0"/>
              <a:t> their</a:t>
            </a:r>
            <a:r>
              <a:rPr lang="en-GB" dirty="0" smtClean="0"/>
              <a:t> fieldwork in the rich natural environment of the </a:t>
            </a:r>
            <a:r>
              <a:rPr lang="en-GB" dirty="0" err="1" smtClean="0"/>
              <a:t>Jerma</a:t>
            </a:r>
            <a:r>
              <a:rPr lang="en-GB" dirty="0" smtClean="0"/>
              <a:t> Gorge. This beautiful, border area is an internationally important </a:t>
            </a:r>
            <a:r>
              <a:rPr lang="sr-Latn-RS" dirty="0" smtClean="0"/>
              <a:t>and </a:t>
            </a:r>
            <a:r>
              <a:rPr lang="en-GB" dirty="0" smtClean="0"/>
              <a:t>protected area</a:t>
            </a:r>
            <a:r>
              <a:rPr lang="sr-Latn-RS" dirty="0" smtClean="0"/>
              <a:t> in Serbia</a:t>
            </a:r>
            <a:r>
              <a:rPr lang="en-GB" dirty="0" smtClean="0"/>
              <a:t>.</a:t>
            </a:r>
            <a:endParaRPr lang="en-GB" dirty="0"/>
          </a:p>
        </p:txBody>
      </p:sp>
      <p:pic>
        <p:nvPicPr>
          <p:cNvPr id="9" name="Picture 8" descr="07_05_2006_Jerma 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066800"/>
            <a:ext cx="3276600" cy="436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 descr="07_05_2006_Jerma 0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1676400"/>
            <a:ext cx="4292600" cy="32194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0022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066800"/>
            <a:ext cx="5791200" cy="4343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28600" y="5657671"/>
            <a:ext cx="8534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Special Nature Reserve "</a:t>
            </a:r>
            <a:r>
              <a:rPr lang="en-US" dirty="0" err="1" smtClean="0"/>
              <a:t>Jerma</a:t>
            </a:r>
            <a:r>
              <a:rPr lang="en-US" dirty="0" smtClean="0"/>
              <a:t>" belongs to category Ι – Protected area of international</a:t>
            </a:r>
            <a:r>
              <a:rPr lang="sr-Latn-RS" dirty="0" smtClean="0"/>
              <a:t> abd</a:t>
            </a:r>
            <a:r>
              <a:rPr lang="en-US" dirty="0" smtClean="0"/>
              <a:t> national</a:t>
            </a:r>
            <a:r>
              <a:rPr lang="sr-Latn-RS" dirty="0" smtClean="0"/>
              <a:t> </a:t>
            </a:r>
            <a:r>
              <a:rPr lang="en-US" dirty="0" smtClean="0"/>
              <a:t>importance. This protected natural area is located in southeastern Serbia and includes the massifs of </a:t>
            </a:r>
            <a:r>
              <a:rPr lang="en-US" dirty="0" err="1" smtClean="0"/>
              <a:t>Greben</a:t>
            </a:r>
            <a:r>
              <a:rPr lang="en-US" dirty="0" smtClean="0"/>
              <a:t> and </a:t>
            </a:r>
            <a:r>
              <a:rPr lang="en-US" dirty="0" err="1" smtClean="0"/>
              <a:t>Vlaška</a:t>
            </a:r>
            <a:r>
              <a:rPr lang="en-US" dirty="0" smtClean="0"/>
              <a:t> mountains, as well as a major part of the </a:t>
            </a:r>
            <a:r>
              <a:rPr lang="en-US" dirty="0" err="1" smtClean="0"/>
              <a:t>Jerma</a:t>
            </a:r>
            <a:r>
              <a:rPr lang="en-US" dirty="0" smtClean="0"/>
              <a:t> river basin.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295400" y="228600"/>
            <a:ext cx="61540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 smtClean="0"/>
              <a:t>A few general facts about the protected area at the beginning....</a:t>
            </a:r>
            <a:endParaRPr lang="en-GB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0048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685800"/>
            <a:ext cx="3600450" cy="4800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IM0048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685800"/>
            <a:ext cx="3600450" cy="4800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457200" y="5638800"/>
            <a:ext cx="8077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The Special Nature Reserve "</a:t>
            </a:r>
            <a:r>
              <a:rPr lang="en-GB" dirty="0" err="1" smtClean="0"/>
              <a:t>Jerma</a:t>
            </a:r>
            <a:r>
              <a:rPr lang="en-GB" dirty="0" smtClean="0"/>
              <a:t>" is a unique complex of valleys and limestone gorges with imposing cliffs over 700 m high, numerous caves, pits, sinkholes and rock figures.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3352800" y="152400"/>
            <a:ext cx="2458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i="1" dirty="0" smtClean="0"/>
              <a:t>W</a:t>
            </a:r>
            <a:r>
              <a:rPr lang="en-GB" i="1" dirty="0" smtClean="0"/>
              <a:t>e met </a:t>
            </a:r>
            <a:r>
              <a:rPr lang="sr-Latn-RS" i="1" dirty="0" smtClean="0"/>
              <a:t>the </a:t>
            </a:r>
            <a:r>
              <a:rPr lang="en-GB" i="1" dirty="0" err="1" smtClean="0"/>
              <a:t>geodiversity</a:t>
            </a:r>
            <a:endParaRPr lang="en-GB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laska Planina_25.04.2009 0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381000"/>
            <a:ext cx="7467600" cy="56007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667000" y="6248400"/>
            <a:ext cx="3977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 smtClean="0"/>
              <a:t>T</a:t>
            </a:r>
            <a:r>
              <a:rPr lang="en-GB" dirty="0" smtClean="0"/>
              <a:t>he limestone ridge of </a:t>
            </a:r>
            <a:r>
              <a:rPr lang="en-GB" dirty="0" err="1" smtClean="0"/>
              <a:t>Greben</a:t>
            </a:r>
            <a:r>
              <a:rPr lang="en-GB" dirty="0" smtClean="0"/>
              <a:t> Mountain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rma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776393"/>
            <a:ext cx="3048000" cy="41119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IMG_41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1600" y="838200"/>
            <a:ext cx="3048000" cy="4064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228600" y="5657671"/>
            <a:ext cx="876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dirty="0" smtClean="0"/>
              <a:t>The reserve</a:t>
            </a:r>
            <a:r>
              <a:rPr lang="en-US" dirty="0" smtClean="0"/>
              <a:t> is </a:t>
            </a:r>
            <a:r>
              <a:rPr lang="en-US" dirty="0" err="1" smtClean="0"/>
              <a:t>characterised</a:t>
            </a:r>
            <a:r>
              <a:rPr lang="en-US" dirty="0" smtClean="0"/>
              <a:t> by exceptional diversity, ecosystems and a large number of rare and endangered species. Among 110 bird, 25 mammal, 11 amphibian and reptile, 9 fish, 181 </a:t>
            </a:r>
            <a:r>
              <a:rPr lang="en-US" dirty="0" err="1" smtClean="0"/>
              <a:t>butterflie</a:t>
            </a:r>
            <a:r>
              <a:rPr lang="sr-Latn-RS" dirty="0" smtClean="0"/>
              <a:t> and 901 plant species</a:t>
            </a:r>
            <a:r>
              <a:rPr lang="en-US" dirty="0" smtClean="0"/>
              <a:t>, some of which </a:t>
            </a:r>
            <a:r>
              <a:rPr lang="sr-Latn-RS" dirty="0" smtClean="0"/>
              <a:t>can be</a:t>
            </a:r>
            <a:r>
              <a:rPr lang="en-US" dirty="0" smtClean="0"/>
              <a:t> observed during</a:t>
            </a:r>
            <a:r>
              <a:rPr lang="sr-Latn-RS" dirty="0" smtClean="0"/>
              <a:t> thefield work</a:t>
            </a:r>
            <a:r>
              <a:rPr lang="en-US" dirty="0" smtClean="0"/>
              <a:t>. 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50292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E</a:t>
            </a:r>
            <a:r>
              <a:rPr lang="sr-Latn-RS" sz="1600" dirty="0" smtClean="0"/>
              <a:t>xplanation of</a:t>
            </a:r>
          </a:p>
          <a:p>
            <a:pPr algn="ctr"/>
            <a:r>
              <a:rPr lang="sr-Latn-RS" sz="1600" dirty="0" smtClean="0"/>
              <a:t>biodiversity facts</a:t>
            </a:r>
            <a:endParaRPr lang="en-GB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115184" y="4953000"/>
            <a:ext cx="3308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RS" sz="1600" dirty="0" smtClean="0"/>
              <a:t>S</a:t>
            </a:r>
            <a:r>
              <a:rPr lang="en-GB" sz="1600" dirty="0" err="1" smtClean="0"/>
              <a:t>pecimens</a:t>
            </a:r>
            <a:r>
              <a:rPr lang="en-GB" sz="1600" dirty="0" smtClean="0"/>
              <a:t> of </a:t>
            </a:r>
            <a:r>
              <a:rPr lang="en-GB" sz="1600" i="1" dirty="0" err="1" smtClean="0"/>
              <a:t>Taxus</a:t>
            </a:r>
            <a:r>
              <a:rPr lang="en-GB" sz="1600" i="1" dirty="0" smtClean="0"/>
              <a:t> </a:t>
            </a:r>
            <a:r>
              <a:rPr lang="en-GB" sz="1600" i="1" dirty="0" err="1" smtClean="0"/>
              <a:t>baccata</a:t>
            </a:r>
            <a:r>
              <a:rPr lang="sr-Latn-RS" sz="1600" i="1" dirty="0" smtClean="0"/>
              <a:t> </a:t>
            </a:r>
            <a:r>
              <a:rPr lang="sr-Latn-RS" sz="1600" dirty="0" smtClean="0"/>
              <a:t>(</a:t>
            </a:r>
            <a:r>
              <a:rPr lang="en-GB" sz="1600" dirty="0" smtClean="0"/>
              <a:t>yew</a:t>
            </a:r>
            <a:r>
              <a:rPr lang="sr-Latn-RS" sz="1600" dirty="0" smtClean="0"/>
              <a:t>)</a:t>
            </a:r>
            <a:r>
              <a:rPr lang="en-GB" sz="1600" dirty="0" smtClean="0"/>
              <a:t> on </a:t>
            </a:r>
            <a:endParaRPr lang="sr-Latn-RS" sz="1600" dirty="0" smtClean="0"/>
          </a:p>
          <a:p>
            <a:pPr algn="ctr"/>
            <a:r>
              <a:rPr lang="sr-Latn-RS" sz="1600" dirty="0" smtClean="0"/>
              <a:t>shatered, limestone</a:t>
            </a:r>
            <a:r>
              <a:rPr lang="en-GB" sz="1600" dirty="0" smtClean="0"/>
              <a:t> cliffs</a:t>
            </a:r>
            <a:endParaRPr lang="en-GB" sz="1600" dirty="0"/>
          </a:p>
        </p:txBody>
      </p:sp>
      <p:sp>
        <p:nvSpPr>
          <p:cNvPr id="10" name="Rectangle 9"/>
          <p:cNvSpPr/>
          <p:nvPr/>
        </p:nvSpPr>
        <p:spPr>
          <a:xfrm>
            <a:off x="1905000" y="152400"/>
            <a:ext cx="5638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i="1" dirty="0" smtClean="0"/>
              <a:t>G</a:t>
            </a:r>
            <a:r>
              <a:rPr lang="en-GB" i="1" dirty="0" err="1" smtClean="0"/>
              <a:t>etting</a:t>
            </a:r>
            <a:r>
              <a:rPr lang="en-GB" i="1" dirty="0" smtClean="0"/>
              <a:t> to know the fundamentals of biodiversity</a:t>
            </a:r>
            <a:endParaRPr lang="en-GB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draianthus serbicus Petrovi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533400"/>
            <a:ext cx="3314105" cy="21979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Campanula velebitica Borbá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533400"/>
            <a:ext cx="3124199" cy="22248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Eryngium palmatum Pancic &amp; Vis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" y="3143250"/>
            <a:ext cx="3048000" cy="228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A. serbica Nyma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3124200"/>
            <a:ext cx="3048000" cy="22288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533400" y="5934670"/>
            <a:ext cx="838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dirty="0" smtClean="0"/>
              <a:t>This reserve</a:t>
            </a:r>
            <a:r>
              <a:rPr lang="en-US" dirty="0" smtClean="0"/>
              <a:t> is an</a:t>
            </a:r>
            <a:r>
              <a:rPr lang="sr-Latn-RS" dirty="0" smtClean="0"/>
              <a:t> area</a:t>
            </a:r>
            <a:r>
              <a:rPr lang="en-US" dirty="0" smtClean="0"/>
              <a:t> </a:t>
            </a:r>
            <a:r>
              <a:rPr lang="sr-Latn-RS" dirty="0" smtClean="0"/>
              <a:t>of</a:t>
            </a:r>
            <a:r>
              <a:rPr lang="en-US" dirty="0" smtClean="0"/>
              <a:t> exceptional floristic diversity, ecosystems and a large number of rare and endangered species. Of the 901 plant species recorded so far the most important which will be observed in the field</a:t>
            </a:r>
            <a:r>
              <a:rPr lang="sr-Latn-RS" dirty="0" smtClean="0"/>
              <a:t>.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2362200" y="0"/>
            <a:ext cx="4075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i="1" dirty="0" smtClean="0"/>
              <a:t>Observing endemic and rare plant species</a:t>
            </a:r>
            <a:endParaRPr lang="en-GB" i="1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2743200"/>
            <a:ext cx="3058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1600" i="1" dirty="0" smtClean="0"/>
              <a:t>Edraianthus serbicus </a:t>
            </a:r>
            <a:r>
              <a:rPr lang="sr-Latn-RS" sz="1600" dirty="0" smtClean="0"/>
              <a:t>(G</a:t>
            </a:r>
            <a:r>
              <a:rPr lang="en-GB" sz="1600" dirty="0" err="1" smtClean="0"/>
              <a:t>rassy</a:t>
            </a:r>
            <a:r>
              <a:rPr lang="en-GB" sz="1600" dirty="0" smtClean="0"/>
              <a:t> </a:t>
            </a:r>
            <a:r>
              <a:rPr lang="sr-Latn-RS" sz="1600" dirty="0" smtClean="0"/>
              <a:t>B</a:t>
            </a:r>
            <a:r>
              <a:rPr lang="en-GB" sz="1600" dirty="0" smtClean="0"/>
              <a:t>ells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876800" y="2743200"/>
            <a:ext cx="30677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1600" i="1" dirty="0" smtClean="0"/>
              <a:t>Campanula velebitica </a:t>
            </a:r>
            <a:r>
              <a:rPr lang="sr-Latn-RS" sz="1600" dirty="0" smtClean="0"/>
              <a:t>(Bell Flower)</a:t>
            </a:r>
            <a:endParaRPr lang="en-GB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410200" y="5410200"/>
            <a:ext cx="2225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1600" i="1" dirty="0" smtClean="0"/>
              <a:t>Achillea serbica </a:t>
            </a:r>
            <a:r>
              <a:rPr lang="sr-Latn-RS" sz="1600" dirty="0" smtClean="0"/>
              <a:t>(Yarrow)</a:t>
            </a:r>
            <a:endParaRPr lang="en-GB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914400" y="5410200"/>
            <a:ext cx="28177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1600" i="1" dirty="0" smtClean="0"/>
              <a:t>Eryngium palmatum </a:t>
            </a:r>
            <a:r>
              <a:rPr lang="sr-Latn-RS" sz="1600" dirty="0" smtClean="0"/>
              <a:t>(Sea Holly)</a:t>
            </a:r>
            <a:endParaRPr lang="en-GB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yssopus officinalis L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685800"/>
            <a:ext cx="2743200" cy="2057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Teucrium montanum L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1600" y="685800"/>
            <a:ext cx="2743200" cy="2057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Teucrium chamaedrys L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1200" y="3124200"/>
            <a:ext cx="1655064" cy="22067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Sedum acre L.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4400" y="3276600"/>
            <a:ext cx="2743200" cy="2057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685800" y="60198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The presence of well-preserved populations of medicinal, wild-growing edible and other important plants is of great meaning for sustainable development.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905000" y="152400"/>
            <a:ext cx="5439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i="1" dirty="0" smtClean="0"/>
              <a:t>O</a:t>
            </a:r>
            <a:r>
              <a:rPr lang="en-GB" i="1" dirty="0" err="1" smtClean="0"/>
              <a:t>bserv</a:t>
            </a:r>
            <a:r>
              <a:rPr lang="sr-Latn-RS" i="1" dirty="0" smtClean="0"/>
              <a:t>ing</a:t>
            </a:r>
            <a:r>
              <a:rPr lang="en-GB" i="1" dirty="0" smtClean="0"/>
              <a:t> medicinal </a:t>
            </a:r>
            <a:r>
              <a:rPr lang="sr-Latn-RS" i="1" dirty="0" smtClean="0"/>
              <a:t>and other important </a:t>
            </a:r>
            <a:r>
              <a:rPr lang="en-GB" i="1" dirty="0" smtClean="0"/>
              <a:t>plant</a:t>
            </a:r>
            <a:r>
              <a:rPr lang="sr-Latn-RS" i="1" dirty="0" smtClean="0"/>
              <a:t> species </a:t>
            </a:r>
            <a:endParaRPr lang="en-GB" i="1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2743200"/>
            <a:ext cx="25412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1600" i="1" dirty="0" smtClean="0"/>
              <a:t>Hyssopus officinale </a:t>
            </a:r>
            <a:r>
              <a:rPr lang="sr-Latn-RS" sz="1600" dirty="0" smtClean="0"/>
              <a:t>(H</a:t>
            </a:r>
            <a:r>
              <a:rPr lang="en-GB" sz="1600" dirty="0" err="1" smtClean="0"/>
              <a:t>yssop</a:t>
            </a:r>
            <a:r>
              <a:rPr lang="sr-Latn-RS" sz="1600" dirty="0" smtClean="0"/>
              <a:t>)</a:t>
            </a:r>
            <a:endParaRPr lang="en-GB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953000" y="5334000"/>
            <a:ext cx="34469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1600" i="1" dirty="0" smtClean="0"/>
              <a:t>Tucrium chamaedrys </a:t>
            </a:r>
            <a:r>
              <a:rPr lang="sr-Latn-RS" sz="1600" dirty="0" smtClean="0"/>
              <a:t>(W</a:t>
            </a:r>
            <a:r>
              <a:rPr lang="en-GB" sz="1600" dirty="0" smtClean="0"/>
              <a:t>all </a:t>
            </a:r>
            <a:r>
              <a:rPr lang="sr-Latn-RS" sz="1600" dirty="0" smtClean="0"/>
              <a:t>G</a:t>
            </a:r>
            <a:r>
              <a:rPr lang="en-GB" sz="1600" dirty="0" err="1" smtClean="0"/>
              <a:t>ermander</a:t>
            </a:r>
            <a:r>
              <a:rPr lang="sr-Latn-RS" sz="1600" dirty="0" smtClean="0"/>
              <a:t>)</a:t>
            </a:r>
            <a:endParaRPr lang="en-GB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5334000"/>
            <a:ext cx="3050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1600" i="1" dirty="0" smtClean="0"/>
              <a:t>Sedum acre </a:t>
            </a:r>
            <a:r>
              <a:rPr lang="sr-Latn-RS" sz="1600" dirty="0" smtClean="0"/>
              <a:t>(G</a:t>
            </a:r>
            <a:r>
              <a:rPr lang="en-GB" sz="1600" dirty="0" err="1" smtClean="0"/>
              <a:t>oldmoss</a:t>
            </a:r>
            <a:r>
              <a:rPr lang="en-GB" sz="1600" dirty="0" smtClean="0"/>
              <a:t> </a:t>
            </a:r>
            <a:r>
              <a:rPr lang="sr-Latn-RS" sz="1600" dirty="0" smtClean="0"/>
              <a:t>S</a:t>
            </a:r>
            <a:r>
              <a:rPr lang="en-GB" sz="1600" dirty="0" err="1" smtClean="0"/>
              <a:t>tonecrop</a:t>
            </a:r>
            <a:r>
              <a:rPr lang="sr-Latn-RS" sz="1600" dirty="0" smtClean="0"/>
              <a:t>)</a:t>
            </a:r>
            <a:endParaRPr lang="en-GB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4648200" y="2743200"/>
            <a:ext cx="389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1600" i="1" dirty="0" smtClean="0"/>
              <a:t>Teucrium montanum </a:t>
            </a:r>
            <a:r>
              <a:rPr lang="sr-Latn-RS" sz="1600" dirty="0" smtClean="0"/>
              <a:t>(M</a:t>
            </a:r>
            <a:r>
              <a:rPr lang="en-GB" sz="1600" dirty="0" err="1" smtClean="0"/>
              <a:t>ountain</a:t>
            </a:r>
            <a:r>
              <a:rPr lang="en-GB" sz="1600" dirty="0" smtClean="0"/>
              <a:t> </a:t>
            </a:r>
            <a:r>
              <a:rPr lang="sr-Latn-RS" sz="1600" dirty="0" smtClean="0"/>
              <a:t>G</a:t>
            </a:r>
            <a:r>
              <a:rPr lang="en-GB" sz="1600" dirty="0" err="1" smtClean="0"/>
              <a:t>ermander</a:t>
            </a:r>
            <a:r>
              <a:rPr lang="sr-Latn-RS" sz="1600" dirty="0" smtClean="0"/>
              <a:t>)</a:t>
            </a:r>
            <a:endParaRPr lang="en-GB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594360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The smooth snake (</a:t>
            </a:r>
            <a:r>
              <a:rPr lang="en-GB" dirty="0" err="1" smtClean="0"/>
              <a:t>Coronella</a:t>
            </a:r>
            <a:r>
              <a:rPr lang="en-GB" dirty="0" smtClean="0"/>
              <a:t> </a:t>
            </a:r>
            <a:r>
              <a:rPr lang="en-GB" dirty="0" err="1" smtClean="0"/>
              <a:t>austriaca</a:t>
            </a:r>
            <a:r>
              <a:rPr lang="en-GB" dirty="0" smtClean="0"/>
              <a:t>) is a non-venomous snake from the </a:t>
            </a:r>
            <a:r>
              <a:rPr lang="en-GB" dirty="0" err="1" smtClean="0"/>
              <a:t>Colubridae</a:t>
            </a:r>
            <a:r>
              <a:rPr lang="en-GB" dirty="0" smtClean="0"/>
              <a:t> family that also could be found in this gorge.</a:t>
            </a:r>
            <a:endParaRPr lang="en-GB" dirty="0"/>
          </a:p>
        </p:txBody>
      </p:sp>
      <p:pic>
        <p:nvPicPr>
          <p:cNvPr id="6" name="Picture 5" descr="Picture 1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838200"/>
            <a:ext cx="6324600" cy="47434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nail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914400"/>
            <a:ext cx="3043238" cy="5410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295400" y="152400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i="1" dirty="0" smtClean="0"/>
              <a:t>Endangered fern</a:t>
            </a:r>
            <a:r>
              <a:rPr lang="en-US" i="1" dirty="0" smtClean="0"/>
              <a:t>: The case of extinction and species conservation</a:t>
            </a:r>
            <a:endParaRPr lang="en-GB" i="1" dirty="0"/>
          </a:p>
        </p:txBody>
      </p:sp>
      <p:sp>
        <p:nvSpPr>
          <p:cNvPr id="7" name="Rectangle 6"/>
          <p:cNvSpPr/>
          <p:nvPr/>
        </p:nvSpPr>
        <p:spPr>
          <a:xfrm>
            <a:off x="152400" y="6336268"/>
            <a:ext cx="533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Venus </a:t>
            </a:r>
            <a:r>
              <a:rPr lang="sr-Latn-RS" sz="1600" dirty="0" smtClean="0"/>
              <a:t>H</a:t>
            </a:r>
            <a:r>
              <a:rPr lang="en-US" sz="1600" dirty="0" smtClean="0"/>
              <a:t>air Fern</a:t>
            </a:r>
            <a:r>
              <a:rPr lang="sr-Latn-RS" sz="1600" dirty="0" smtClean="0"/>
              <a:t> </a:t>
            </a:r>
            <a:r>
              <a:rPr lang="en-US" sz="1600" dirty="0" smtClean="0"/>
              <a:t>(</a:t>
            </a:r>
            <a:r>
              <a:rPr lang="en-US" sz="1600" i="1" dirty="0" err="1" smtClean="0"/>
              <a:t>Adiantum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capillus-veneris</a:t>
            </a:r>
            <a:r>
              <a:rPr lang="en-US" sz="1600" dirty="0" smtClean="0"/>
              <a:t>)</a:t>
            </a:r>
            <a:endParaRPr lang="en-GB" sz="1600" dirty="0"/>
          </a:p>
        </p:txBody>
      </p:sp>
      <p:sp>
        <p:nvSpPr>
          <p:cNvPr id="8" name="Rectangle 7"/>
          <p:cNvSpPr/>
          <p:nvPr/>
        </p:nvSpPr>
        <p:spPr>
          <a:xfrm>
            <a:off x="3962400" y="137160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smtClean="0"/>
              <a:t>Venus Hair Fern is a </a:t>
            </a:r>
            <a:r>
              <a:rPr lang="sr-Latn-RS" dirty="0" smtClean="0"/>
              <a:t>small </a:t>
            </a:r>
            <a:r>
              <a:rPr lang="en-GB" dirty="0" smtClean="0"/>
              <a:t>fern that grows near the hot springs in the reserve. This is its only habitat in Serbia, while the species is critically endangered according to the IUCN.</a:t>
            </a:r>
          </a:p>
          <a:p>
            <a:endParaRPr lang="en-GB" dirty="0" smtClean="0"/>
          </a:p>
          <a:p>
            <a:r>
              <a:rPr lang="en-GB" dirty="0" smtClean="0"/>
              <a:t>After capturing the source, the habitat changed and the species almost disappeared. The plant was saved by the quick reaction of the local community and the Institute for Nature Protection.</a:t>
            </a:r>
          </a:p>
          <a:p>
            <a:endParaRPr lang="en-GB" dirty="0" smtClean="0"/>
          </a:p>
          <a:p>
            <a:r>
              <a:rPr lang="en-GB" dirty="0" smtClean="0"/>
              <a:t>By visiting this locality, we welcome good examples of preserving the species and their habitats in nature.</a:t>
            </a:r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228600"/>
            <a:ext cx="8077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dirty="0" smtClean="0"/>
              <a:t>Critically endangered (CR) plant species acording to the </a:t>
            </a:r>
            <a:r>
              <a:rPr lang="en-GB" dirty="0" smtClean="0"/>
              <a:t>International Union for Conservation of Nature</a:t>
            </a:r>
            <a:r>
              <a:rPr lang="sr-Latn-RS" dirty="0" smtClean="0"/>
              <a:t> (IUCN) in the gorge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6" name="Picture 5" descr="Picture 0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3800" y="1657350"/>
            <a:ext cx="5105400" cy="3829050"/>
          </a:xfrm>
          <a:prstGeom prst="rect">
            <a:avLst/>
          </a:prstGeom>
        </p:spPr>
      </p:pic>
      <p:pic>
        <p:nvPicPr>
          <p:cNvPr id="7" name="Picture 6" descr="Picture 048.jpg"/>
          <p:cNvPicPr>
            <a:picLocks noChangeAspect="1"/>
          </p:cNvPicPr>
          <p:nvPr/>
        </p:nvPicPr>
        <p:blipFill>
          <a:blip r:embed="rId3" cstate="print"/>
          <a:srcRect l="7143" t="4762" r="3571"/>
          <a:stretch>
            <a:fillRect/>
          </a:stretch>
        </p:blipFill>
        <p:spPr>
          <a:xfrm rot="5400000">
            <a:off x="-76200" y="2057400"/>
            <a:ext cx="3810000" cy="304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5638800"/>
            <a:ext cx="28365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 err="1" smtClean="0"/>
              <a:t>Astragalus</a:t>
            </a:r>
            <a:r>
              <a:rPr lang="en-GB" i="1" dirty="0" smtClean="0"/>
              <a:t> </a:t>
            </a:r>
            <a:r>
              <a:rPr lang="en-GB" i="1" dirty="0" err="1" smtClean="0"/>
              <a:t>monspessulanus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4800600" y="5638800"/>
            <a:ext cx="28310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 err="1" smtClean="0"/>
              <a:t>Orchis</a:t>
            </a:r>
            <a:r>
              <a:rPr lang="en-GB" i="1" dirty="0" smtClean="0"/>
              <a:t> </a:t>
            </a:r>
            <a:r>
              <a:rPr lang="en-GB" i="1" dirty="0" err="1" smtClean="0"/>
              <a:t>purpurea</a:t>
            </a:r>
            <a:r>
              <a:rPr lang="en-GB" dirty="0" smtClean="0"/>
              <a:t>, lady orchid</a:t>
            </a:r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0022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609600"/>
            <a:ext cx="3886200" cy="5181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57200" y="6211669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dirty="0" smtClean="0"/>
              <a:t>A</a:t>
            </a:r>
            <a:r>
              <a:rPr lang="en-GB" dirty="0" smtClean="0"/>
              <a:t> board </a:t>
            </a:r>
            <a:r>
              <a:rPr lang="sr-Latn-RS" dirty="0" smtClean="0"/>
              <a:t>- </a:t>
            </a:r>
            <a:r>
              <a:rPr lang="en-GB" dirty="0" smtClean="0"/>
              <a:t>marking the habitat of endangered </a:t>
            </a:r>
            <a:r>
              <a:rPr lang="en-US" dirty="0" smtClean="0"/>
              <a:t>Venus </a:t>
            </a:r>
            <a:r>
              <a:rPr lang="sr-Latn-RS" dirty="0" smtClean="0"/>
              <a:t>H</a:t>
            </a:r>
            <a:r>
              <a:rPr lang="en-US" dirty="0" smtClean="0"/>
              <a:t>air Fern</a:t>
            </a:r>
            <a:r>
              <a:rPr lang="sr-Latn-RS" dirty="0" smtClean="0"/>
              <a:t> </a:t>
            </a:r>
            <a:r>
              <a:rPr lang="en-US" dirty="0" smtClean="0"/>
              <a:t>(</a:t>
            </a:r>
            <a:r>
              <a:rPr lang="en-US" i="1" dirty="0" err="1" smtClean="0"/>
              <a:t>Adiantum</a:t>
            </a:r>
            <a:r>
              <a:rPr lang="en-US" i="1" dirty="0" smtClean="0"/>
              <a:t> </a:t>
            </a:r>
            <a:r>
              <a:rPr lang="en-US" i="1" dirty="0" err="1" smtClean="0"/>
              <a:t>capillus-veneris</a:t>
            </a:r>
            <a:r>
              <a:rPr lang="en-US" dirty="0" smtClean="0"/>
              <a:t>)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humbnail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0200" y="914400"/>
            <a:ext cx="2319338" cy="41232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304800" y="5334000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dirty="0" smtClean="0"/>
              <a:t>I</a:t>
            </a:r>
            <a:r>
              <a:rPr lang="en-US" dirty="0" smtClean="0"/>
              <a:t>n the last 20 years</a:t>
            </a:r>
            <a:r>
              <a:rPr lang="sr-Latn-RS" dirty="0" smtClean="0"/>
              <a:t>, several</a:t>
            </a:r>
            <a:r>
              <a:rPr lang="en-US" dirty="0" smtClean="0"/>
              <a:t> </a:t>
            </a:r>
            <a:r>
              <a:rPr lang="en-US" i="1" dirty="0" smtClean="0"/>
              <a:t>in-situ</a:t>
            </a:r>
            <a:r>
              <a:rPr lang="en-US" dirty="0" smtClean="0"/>
              <a:t> and</a:t>
            </a:r>
            <a:r>
              <a:rPr lang="en-US" i="1" dirty="0" smtClean="0"/>
              <a:t> ex-situ </a:t>
            </a:r>
            <a:r>
              <a:rPr lang="en-US" dirty="0" smtClean="0"/>
              <a:t>protection activities have been carried out</a:t>
            </a:r>
            <a:r>
              <a:rPr lang="sr-Latn-RS" dirty="0" smtClean="0"/>
              <a:t>.</a:t>
            </a:r>
            <a:r>
              <a:rPr lang="en-US" dirty="0" smtClean="0"/>
              <a:t> </a:t>
            </a:r>
            <a:r>
              <a:rPr lang="sr-Latn-RS" dirty="0" smtClean="0"/>
              <a:t>T</a:t>
            </a:r>
            <a:r>
              <a:rPr lang="en-US" dirty="0" smtClean="0"/>
              <a:t>he species has been reintroduced to the habitat, and an artificial water inflow system has been established </a:t>
            </a:r>
            <a:r>
              <a:rPr lang="sr-Latn-RS" dirty="0" smtClean="0"/>
              <a:t>to</a:t>
            </a:r>
            <a:r>
              <a:rPr lang="en-US" dirty="0" smtClean="0"/>
              <a:t> provide the thermal water necessary for the preservation of the habitat and species.</a:t>
            </a:r>
            <a:r>
              <a:rPr lang="sr-Latn-RS" dirty="0" smtClean="0"/>
              <a:t> 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1143000" y="228600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i="1" dirty="0" smtClean="0"/>
              <a:t>I</a:t>
            </a:r>
            <a:r>
              <a:rPr lang="en-GB" i="1" dirty="0" smtClean="0"/>
              <a:t>n situ  protection measures - a good way to preserve species diversity</a:t>
            </a:r>
            <a:endParaRPr lang="en-GB" i="1" dirty="0"/>
          </a:p>
        </p:txBody>
      </p:sp>
      <p:pic>
        <p:nvPicPr>
          <p:cNvPr id="10" name="Picture 9" descr="thumbnail.jpg"/>
          <p:cNvPicPr>
            <a:picLocks noChangeAspect="1"/>
          </p:cNvPicPr>
          <p:nvPr/>
        </p:nvPicPr>
        <p:blipFill>
          <a:blip r:embed="rId3" cstate="print"/>
          <a:srcRect l="14107" t="16071" r="4777" b="26786"/>
          <a:stretch>
            <a:fillRect/>
          </a:stretch>
        </p:blipFill>
        <p:spPr>
          <a:xfrm>
            <a:off x="990600" y="1752600"/>
            <a:ext cx="1752600" cy="2438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Right Arrow 10"/>
          <p:cNvSpPr/>
          <p:nvPr/>
        </p:nvSpPr>
        <p:spPr>
          <a:xfrm>
            <a:off x="3124200" y="2895600"/>
            <a:ext cx="1752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3048000" y="3352800"/>
            <a:ext cx="1851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in-situ </a:t>
            </a:r>
            <a:r>
              <a:rPr lang="en-US" dirty="0" smtClean="0"/>
              <a:t>protection </a:t>
            </a:r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562600"/>
            <a:ext cx="8534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St. John the Apostle Monastery is a Serbian Orthodox monastery situated in the protected area. This Monastery has been protected since 1949 and declared a Monument of Culture of Great Importance in 1979.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514600" y="152400"/>
            <a:ext cx="434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i="1" dirty="0" smtClean="0"/>
              <a:t>Getting to know the cultural heritage</a:t>
            </a:r>
            <a:endParaRPr lang="en-GB" i="1" dirty="0"/>
          </a:p>
        </p:txBody>
      </p:sp>
      <p:pic>
        <p:nvPicPr>
          <p:cNvPr id="6" name="Picture 5" descr="IM0022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3800" y="1123950"/>
            <a:ext cx="5207000" cy="39052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IM002297.JPG"/>
          <p:cNvPicPr>
            <a:picLocks noChangeAspect="1"/>
          </p:cNvPicPr>
          <p:nvPr/>
        </p:nvPicPr>
        <p:blipFill>
          <a:blip r:embed="rId3" cstate="print"/>
          <a:srcRect t="1852" r="1234" b="5556"/>
          <a:stretch>
            <a:fillRect/>
          </a:stretch>
        </p:blipFill>
        <p:spPr>
          <a:xfrm>
            <a:off x="457200" y="1143000"/>
            <a:ext cx="3108960" cy="3886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7785</TotalTime>
  <Words>709</Words>
  <Application>Microsoft Office PowerPoint</Application>
  <PresentationFormat>On-screen Show (4:3)</PresentationFormat>
  <Paragraphs>47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/>
  <cp:lastModifiedBy>nn</cp:lastModifiedBy>
  <cp:revision>370</cp:revision>
  <dcterms:created xsi:type="dcterms:W3CDTF">2006-08-16T00:00:00Z</dcterms:created>
  <dcterms:modified xsi:type="dcterms:W3CDTF">2024-02-09T00:05:08Z</dcterms:modified>
</cp:coreProperties>
</file>