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9" r:id="rId3"/>
    <p:sldId id="260" r:id="rId4"/>
    <p:sldId id="261" r:id="rId5"/>
    <p:sldId id="262" r:id="rId6"/>
    <p:sldId id="263" r:id="rId7"/>
    <p:sldId id="264" r:id="rId8"/>
    <p:sldId id="265" r:id="rId9"/>
    <p:sldId id="267" r:id="rId10"/>
    <p:sldId id="269" r:id="rId11"/>
    <p:sldId id="270" r:id="rId12"/>
    <p:sldId id="271" r:id="rId13"/>
    <p:sldId id="272" r:id="rId14"/>
    <p:sldId id="273"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Grp="1" noChangeArrowheads="1"/>
          </p:cNvSpPr>
          <p:nvPr>
            <p:ph type="ctrTitle"/>
          </p:nvPr>
        </p:nvSpPr>
        <p:spPr>
          <a:xfrm>
            <a:off x="1981200" y="1116624"/>
            <a:ext cx="8001000" cy="3191607"/>
          </a:xfrm>
        </p:spPr>
        <p:txBody>
          <a:bodyPr>
            <a:normAutofit/>
          </a:bodyPr>
          <a:lstStyle/>
          <a:p>
            <a:pPr marL="1028700" indent="-1028700" algn="ctr">
              <a:defRPr/>
            </a:pPr>
            <a:r>
              <a:rPr lang="en-US" sz="4800" i="1" dirty="0">
                <a:latin typeface="Monotype Corsiva" pitchFamily="66" charset="0"/>
              </a:rPr>
              <a:t>Management of </a:t>
            </a:r>
            <a:r>
              <a:rPr lang="en-US" sz="4800" i="1" dirty="0" smtClean="0">
                <a:latin typeface="Monotype Corsiva" pitchFamily="66" charset="0"/>
              </a:rPr>
              <a:t>air </a:t>
            </a:r>
            <a:r>
              <a:rPr lang="en-US" sz="4800" i="1" dirty="0">
                <a:latin typeface="Monotype Corsiva" pitchFamily="66" charset="0"/>
              </a:rPr>
              <a:t>quality and opportunities to reduce atmospheric pollution</a:t>
            </a:r>
            <a:endParaRPr lang="en-US" sz="4800" i="1" dirty="0">
              <a:latin typeface="Monotype Corsiva" pitchFamily="66" charset="0"/>
            </a:endParaRPr>
          </a:p>
        </p:txBody>
      </p:sp>
    </p:spTree>
    <p:extLst>
      <p:ext uri="{BB962C8B-B14F-4D97-AF65-F5344CB8AC3E}">
        <p14:creationId xmlns:p14="http://schemas.microsoft.com/office/powerpoint/2010/main" val="650457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524000" y="1524000"/>
            <a:ext cx="4876800" cy="4648200"/>
          </a:xfrm>
        </p:spPr>
        <p:txBody>
          <a:bodyPr>
            <a:normAutofit/>
          </a:bodyPr>
          <a:lstStyle/>
          <a:p>
            <a:pPr>
              <a:buNone/>
            </a:pPr>
            <a:r>
              <a:rPr lang="en-US" altLang="bg-BG" sz="3600" dirty="0" smtClean="0">
                <a:latin typeface="Monotype Corsiva" panose="03010101010201010101" pitchFamily="66" charset="0"/>
              </a:rPr>
              <a:t>►Convection </a:t>
            </a:r>
            <a:r>
              <a:rPr lang="en-US" altLang="bg-BG" sz="3600" dirty="0">
                <a:latin typeface="Monotype Corsiva" panose="03010101010201010101" pitchFamily="66" charset="0"/>
              </a:rPr>
              <a:t>for long-range transboundary air </a:t>
            </a:r>
            <a:r>
              <a:rPr lang="en-US" altLang="bg-BG" sz="3600" dirty="0" smtClean="0">
                <a:latin typeface="Monotype Corsiva" panose="03010101010201010101" pitchFamily="66" charset="0"/>
              </a:rPr>
              <a:t>pollution</a:t>
            </a:r>
            <a:endParaRPr lang="bg-BG" altLang="bg-BG" sz="3600" dirty="0" smtClean="0">
              <a:latin typeface="Monotype Corsiva" panose="03010101010201010101" pitchFamily="66" charset="0"/>
            </a:endParaRPr>
          </a:p>
          <a:p>
            <a:pPr>
              <a:buNone/>
            </a:pPr>
            <a:r>
              <a:rPr lang="en-US" altLang="bg-BG" sz="3600" dirty="0" smtClean="0">
                <a:latin typeface="Monotype Corsiva" panose="03010101010201010101" pitchFamily="66" charset="0"/>
              </a:rPr>
              <a:t>►</a:t>
            </a:r>
            <a:r>
              <a:rPr lang="en-US" altLang="bg-BG" sz="3600" dirty="0">
                <a:latin typeface="Monotype Corsiva" panose="03010101010201010101" pitchFamily="66" charset="0"/>
              </a:rPr>
              <a:t>EU legislation</a:t>
            </a:r>
            <a:r>
              <a:rPr lang="en-US" altLang="bg-BG" sz="3600" dirty="0" smtClean="0">
                <a:latin typeface="Monotype Corsiva" panose="03010101010201010101" pitchFamily="66" charset="0"/>
              </a:rPr>
              <a:t>.</a:t>
            </a:r>
          </a:p>
          <a:p>
            <a:pPr>
              <a:buNone/>
            </a:pPr>
            <a:r>
              <a:rPr lang="en-US" altLang="bg-BG" sz="3600" dirty="0" smtClean="0">
                <a:latin typeface="Monotype Corsiva" panose="03010101010201010101" pitchFamily="66" charset="0"/>
              </a:rPr>
              <a:t>►</a:t>
            </a:r>
            <a:r>
              <a:rPr lang="en-US" altLang="bg-BG" sz="3600" dirty="0">
                <a:latin typeface="Monotype Corsiva" panose="03010101010201010101" pitchFamily="66" charset="0"/>
              </a:rPr>
              <a:t>European strategies and  programs.</a:t>
            </a:r>
            <a:endParaRPr lang="en-US" altLang="bg-BG" sz="3600" dirty="0">
              <a:latin typeface="Monotype Corsiva" panose="03010101010201010101" pitchFamily="66" charset="0"/>
            </a:endParaRPr>
          </a:p>
        </p:txBody>
      </p:sp>
      <p:pic>
        <p:nvPicPr>
          <p:cNvPr id="512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7085" y="1676400"/>
            <a:ext cx="378069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558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normAutofit fontScale="90000"/>
          </a:bodyPr>
          <a:lstStyle/>
          <a:p>
            <a:r>
              <a:rPr lang="en-US" altLang="bg-BG" sz="4000" dirty="0">
                <a:latin typeface="Monotype Corsiva" panose="03010101010201010101" pitchFamily="66" charset="0"/>
              </a:rPr>
              <a:t>Convection for long-range transboundary air pollution</a:t>
            </a:r>
            <a:endParaRPr lang="bg-BG" altLang="bg-BG" sz="4000" dirty="0">
              <a:latin typeface="Monotype Corsiva" panose="03010101010201010101" pitchFamily="66" charset="0"/>
            </a:endParaRPr>
          </a:p>
        </p:txBody>
      </p:sp>
      <p:pic>
        <p:nvPicPr>
          <p:cNvPr id="614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9047" y="2268414"/>
            <a:ext cx="6550268" cy="428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000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1981200" y="990600"/>
            <a:ext cx="8534400" cy="5715000"/>
          </a:xfrm>
        </p:spPr>
        <p:txBody>
          <a:bodyPr/>
          <a:lstStyle/>
          <a:p>
            <a:pPr eaLnBrk="1" hangingPunct="1">
              <a:lnSpc>
                <a:spcPct val="80000"/>
              </a:lnSpc>
              <a:buFont typeface="Wingdings" panose="05000000000000000000" pitchFamily="2" charset="2"/>
              <a:buNone/>
            </a:pPr>
            <a:endParaRPr lang="en-US" altLang="bg-BG" sz="2000" b="1" dirty="0"/>
          </a:p>
          <a:p>
            <a:pPr>
              <a:lnSpc>
                <a:spcPct val="80000"/>
              </a:lnSpc>
              <a:buNone/>
            </a:pPr>
            <a:r>
              <a:rPr lang="en-US" altLang="bg-BG" sz="2800" dirty="0">
                <a:latin typeface="Monotype Corsiva" panose="03010101010201010101" pitchFamily="66" charset="0"/>
              </a:rPr>
              <a:t>It was in the 1960sestablished direct relationship </a:t>
            </a:r>
            <a:r>
              <a:rPr lang="en-US" altLang="bg-BG" sz="2800" dirty="0" err="1">
                <a:latin typeface="Monotype Corsiva" panose="03010101010201010101" pitchFamily="66" charset="0"/>
              </a:rPr>
              <a:t>betweensulfur</a:t>
            </a:r>
            <a:r>
              <a:rPr lang="en-US" altLang="bg-BG" sz="2800" dirty="0">
                <a:latin typeface="Monotype Corsiva" panose="03010101010201010101" pitchFamily="66" charset="0"/>
              </a:rPr>
              <a:t> emissions in continental Europe </a:t>
            </a:r>
            <a:r>
              <a:rPr lang="en-US" altLang="bg-BG" sz="2800" dirty="0" err="1">
                <a:latin typeface="Monotype Corsiva" panose="03010101010201010101" pitchFamily="66" charset="0"/>
              </a:rPr>
              <a:t>andthe</a:t>
            </a:r>
            <a:r>
              <a:rPr lang="en-US" altLang="bg-BG" sz="2800" dirty="0">
                <a:latin typeface="Monotype Corsiva" panose="03010101010201010101" pitchFamily="66" charset="0"/>
              </a:rPr>
              <a:t> oxidation of the Scandinavian lakes</a:t>
            </a:r>
            <a:r>
              <a:rPr lang="en-US" altLang="bg-BG" sz="2800" dirty="0" smtClean="0">
                <a:latin typeface="Monotype Corsiva" panose="03010101010201010101" pitchFamily="66" charset="0"/>
              </a:rPr>
              <a:t>.</a:t>
            </a:r>
          </a:p>
          <a:p>
            <a:pPr>
              <a:lnSpc>
                <a:spcPct val="80000"/>
              </a:lnSpc>
              <a:buNone/>
            </a:pPr>
            <a:r>
              <a:rPr lang="en-US" altLang="bg-BG" sz="2800" dirty="0" smtClean="0">
                <a:latin typeface="Monotype Corsiva" panose="03010101010201010101" pitchFamily="66" charset="0"/>
              </a:rPr>
              <a:t>In </a:t>
            </a:r>
            <a:r>
              <a:rPr lang="en-US" altLang="bg-BG" sz="2800" dirty="0">
                <a:latin typeface="Monotype Corsiva" panose="03010101010201010101" pitchFamily="66" charset="0"/>
              </a:rPr>
              <a:t>1972, a UN </a:t>
            </a:r>
            <a:r>
              <a:rPr lang="en-US" altLang="bg-BG" sz="2800" dirty="0" err="1">
                <a:latin typeface="Monotype Corsiva" panose="03010101010201010101" pitchFamily="66" charset="0"/>
              </a:rPr>
              <a:t>conferencesignaled</a:t>
            </a:r>
            <a:r>
              <a:rPr lang="en-US" altLang="bg-BG" sz="2800" dirty="0">
                <a:latin typeface="Monotype Corsiva" panose="03010101010201010101" pitchFamily="66" charset="0"/>
              </a:rPr>
              <a:t> the beginning of an </a:t>
            </a:r>
            <a:r>
              <a:rPr lang="en-US" altLang="bg-BG" sz="2800" dirty="0" err="1">
                <a:latin typeface="Monotype Corsiva" panose="03010101010201010101" pitchFamily="66" charset="0"/>
              </a:rPr>
              <a:t>internationalcooperation</a:t>
            </a:r>
            <a:r>
              <a:rPr lang="en-US" altLang="bg-BG" sz="2800" dirty="0">
                <a:latin typeface="Monotype Corsiva" panose="03010101010201010101" pitchFamily="66" charset="0"/>
              </a:rPr>
              <a:t> to </a:t>
            </a:r>
            <a:r>
              <a:rPr lang="en-US" altLang="bg-BG" sz="2800" dirty="0" err="1">
                <a:latin typeface="Monotype Corsiva" panose="03010101010201010101" pitchFamily="66" charset="0"/>
              </a:rPr>
              <a:t>preventenvironmental</a:t>
            </a:r>
            <a:r>
              <a:rPr lang="en-US" altLang="bg-BG" sz="2800" dirty="0">
                <a:latin typeface="Monotype Corsiva" panose="03010101010201010101" pitchFamily="66" charset="0"/>
              </a:rPr>
              <a:t> problems such as oxidation○ </a:t>
            </a:r>
            <a:endParaRPr lang="en-US" altLang="bg-BG" sz="2800" dirty="0" smtClean="0">
              <a:latin typeface="Monotype Corsiva" panose="03010101010201010101" pitchFamily="66" charset="0"/>
            </a:endParaRPr>
          </a:p>
          <a:p>
            <a:pPr>
              <a:lnSpc>
                <a:spcPct val="80000"/>
              </a:lnSpc>
              <a:buNone/>
            </a:pPr>
            <a:r>
              <a:rPr lang="en-US" altLang="bg-BG" sz="2800" dirty="0" smtClean="0">
                <a:latin typeface="Monotype Corsiva" panose="03010101010201010101" pitchFamily="66" charset="0"/>
              </a:rPr>
              <a:t>1972-1977 </a:t>
            </a:r>
            <a:r>
              <a:rPr lang="en-US" altLang="bg-BG" sz="2800" dirty="0">
                <a:latin typeface="Monotype Corsiva" panose="03010101010201010101" pitchFamily="66" charset="0"/>
              </a:rPr>
              <a:t>it was found that the </a:t>
            </a:r>
            <a:r>
              <a:rPr lang="en-US" altLang="bg-BG" sz="2800" dirty="0" err="1">
                <a:latin typeface="Monotype Corsiva" panose="03010101010201010101" pitchFamily="66" charset="0"/>
              </a:rPr>
              <a:t>pollutantsof</a:t>
            </a:r>
            <a:r>
              <a:rPr lang="en-US" altLang="bg-BG" sz="2800" dirty="0">
                <a:latin typeface="Monotype Corsiva" panose="03010101010201010101" pitchFamily="66" charset="0"/>
              </a:rPr>
              <a:t> the air can spread </a:t>
            </a:r>
            <a:r>
              <a:rPr lang="en-US" altLang="bg-BG" sz="2800" dirty="0" err="1">
                <a:latin typeface="Monotype Corsiva" panose="03010101010201010101" pitchFamily="66" charset="0"/>
              </a:rPr>
              <a:t>onthousands</a:t>
            </a:r>
            <a:r>
              <a:rPr lang="en-US" altLang="bg-BG" sz="2800" dirty="0">
                <a:latin typeface="Monotype Corsiva" panose="03010101010201010101" pitchFamily="66" charset="0"/>
              </a:rPr>
              <a:t> of kilometers before they break down;</a:t>
            </a:r>
            <a:endParaRPr lang="en-US" altLang="bg-BG" sz="2800" dirty="0" smtClean="0">
              <a:effectLst/>
              <a:latin typeface="Monotype Corsiva" panose="03010101010201010101" pitchFamily="66" charset="0"/>
            </a:endParaRPr>
          </a:p>
        </p:txBody>
      </p:sp>
    </p:spTree>
    <p:extLst>
      <p:ext uri="{BB962C8B-B14F-4D97-AF65-F5344CB8AC3E}">
        <p14:creationId xmlns:p14="http://schemas.microsoft.com/office/powerpoint/2010/main" val="2035986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normAutofit fontScale="90000"/>
          </a:bodyPr>
          <a:lstStyle/>
          <a:p>
            <a:r>
              <a:rPr lang="en-US" altLang="bg-BG" sz="4000" dirty="0">
                <a:latin typeface="Monotype Corsiva" panose="03010101010201010101" pitchFamily="66" charset="0"/>
              </a:rPr>
              <a:t>Convection for long-range transboundary air pollution</a:t>
            </a:r>
            <a:endParaRPr lang="en-US" altLang="bg-BG" sz="4000" dirty="0">
              <a:latin typeface="Monotype Corsiva" panose="03010101010201010101" pitchFamily="66" charset="0"/>
            </a:endParaRPr>
          </a:p>
        </p:txBody>
      </p:sp>
      <p:sp>
        <p:nvSpPr>
          <p:cNvPr id="8195" name="Rectangle 3"/>
          <p:cNvSpPr>
            <a:spLocks noGrp="1" noChangeArrowheads="1"/>
          </p:cNvSpPr>
          <p:nvPr>
            <p:ph type="body" idx="1"/>
          </p:nvPr>
        </p:nvSpPr>
        <p:spPr>
          <a:xfrm>
            <a:off x="1524000" y="1752600"/>
            <a:ext cx="6324600" cy="5105400"/>
          </a:xfrm>
        </p:spPr>
        <p:txBody>
          <a:bodyPr>
            <a:normAutofit/>
          </a:bodyPr>
          <a:lstStyle/>
          <a:p>
            <a:pPr>
              <a:buNone/>
            </a:pPr>
            <a:r>
              <a:rPr lang="en-US" altLang="bg-BG" sz="2400" dirty="0">
                <a:latin typeface="Monotype Corsiva" panose="03010101010201010101" pitchFamily="66" charset="0"/>
              </a:rPr>
              <a:t>The Convention was signed in 1979 in Geneva by the governments of 34   countries and the European Community and entered into force in 1983</a:t>
            </a:r>
            <a:r>
              <a:rPr lang="en-US" altLang="bg-BG" sz="2400" dirty="0" smtClean="0">
                <a:latin typeface="Monotype Corsiva" panose="03010101010201010101" pitchFamily="66" charset="0"/>
              </a:rPr>
              <a:t>;</a:t>
            </a:r>
          </a:p>
          <a:p>
            <a:pPr>
              <a:buNone/>
            </a:pPr>
            <a:r>
              <a:rPr lang="en-US" altLang="bg-BG" sz="2400" dirty="0" smtClean="0">
                <a:latin typeface="Monotype Corsiva" panose="03010101010201010101" pitchFamily="66" charset="0"/>
              </a:rPr>
              <a:t>It </a:t>
            </a:r>
            <a:r>
              <a:rPr lang="en-US" altLang="bg-BG" sz="2400" dirty="0">
                <a:latin typeface="Monotype Corsiva" panose="03010101010201010101" pitchFamily="66" charset="0"/>
              </a:rPr>
              <a:t>is the first international regulatory document related to governance   ambient air quality on a regional scale;</a:t>
            </a:r>
            <a:endParaRPr lang="en-US" altLang="bg-BG" sz="2400" dirty="0" smtClean="0">
              <a:effectLst/>
              <a:latin typeface="Monotype Corsiva" panose="03010101010201010101" pitchFamily="66" charset="0"/>
            </a:endParaRP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1840" y="1679331"/>
            <a:ext cx="3739660" cy="3868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249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2592925" y="659279"/>
            <a:ext cx="8911687" cy="1280890"/>
          </a:xfrm>
        </p:spPr>
        <p:txBody>
          <a:bodyPr/>
          <a:lstStyle/>
          <a:p>
            <a:r>
              <a:rPr lang="en-US" altLang="bg-BG" sz="4800" dirty="0">
                <a:latin typeface="Monotype Corsiva" panose="03010101010201010101" pitchFamily="66" charset="0"/>
              </a:rPr>
              <a:t>Basic </a:t>
            </a:r>
            <a:r>
              <a:rPr lang="en-US" altLang="bg-BG" sz="4800" dirty="0" smtClean="0">
                <a:latin typeface="Monotype Corsiva" panose="03010101010201010101" pitchFamily="66" charset="0"/>
              </a:rPr>
              <a:t>Principles</a:t>
            </a:r>
            <a:endParaRPr lang="en-US" altLang="bg-BG" sz="4800" dirty="0">
              <a:latin typeface="Monotype Corsiva" panose="03010101010201010101" pitchFamily="66" charset="0"/>
            </a:endParaRPr>
          </a:p>
        </p:txBody>
      </p:sp>
      <p:sp>
        <p:nvSpPr>
          <p:cNvPr id="9219" name="Rectangle 5"/>
          <p:cNvSpPr>
            <a:spLocks noGrp="1" noChangeArrowheads="1"/>
          </p:cNvSpPr>
          <p:nvPr>
            <p:ph type="body" idx="1"/>
          </p:nvPr>
        </p:nvSpPr>
        <p:spPr/>
        <p:txBody>
          <a:bodyPr/>
          <a:lstStyle/>
          <a:p>
            <a:pPr>
              <a:buNone/>
            </a:pPr>
            <a:r>
              <a:rPr lang="en-US" altLang="bg-BG" dirty="0" smtClean="0">
                <a:effectLst/>
              </a:rPr>
              <a:t>      </a:t>
            </a:r>
            <a:r>
              <a:rPr lang="en-US" altLang="bg-BG" sz="3600" dirty="0">
                <a:latin typeface="Monotype Corsiva" panose="03010101010201010101" pitchFamily="66" charset="0"/>
              </a:rPr>
              <a:t>Limitation and gradual reduction and prevention of air pollution, including long-range transboundary pollution /art. 2/</a:t>
            </a:r>
            <a:endParaRPr lang="en-US" altLang="bg-BG" sz="3600" dirty="0">
              <a:latin typeface="Monotype Corsiva" panose="03010101010201010101" pitchFamily="66" charset="0"/>
            </a:endParaRPr>
          </a:p>
        </p:txBody>
      </p:sp>
    </p:spTree>
    <p:extLst>
      <p:ext uri="{BB962C8B-B14F-4D97-AF65-F5344CB8AC3E}">
        <p14:creationId xmlns:p14="http://schemas.microsoft.com/office/powerpoint/2010/main" val="3907943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1524000" y="152400"/>
            <a:ext cx="9144000" cy="6477000"/>
          </a:xfrm>
        </p:spPr>
        <p:txBody>
          <a:bodyPr/>
          <a:lstStyle/>
          <a:p>
            <a:pPr>
              <a:lnSpc>
                <a:spcPct val="90000"/>
              </a:lnSpc>
              <a:buNone/>
            </a:pPr>
            <a:r>
              <a:rPr lang="bg-BG" altLang="bg-BG" dirty="0" smtClean="0">
                <a:effectLst/>
                <a:latin typeface="Monotype Corsiva" panose="03010101010201010101" pitchFamily="66" charset="0"/>
              </a:rPr>
              <a:t>        </a:t>
            </a:r>
            <a:endParaRPr lang="en-US" altLang="bg-BG" dirty="0" smtClean="0">
              <a:effectLst/>
              <a:latin typeface="Monotype Corsiva" panose="03010101010201010101" pitchFamily="66" charset="0"/>
            </a:endParaRPr>
          </a:p>
          <a:p>
            <a:pPr>
              <a:lnSpc>
                <a:spcPct val="90000"/>
              </a:lnSpc>
              <a:buNone/>
            </a:pPr>
            <a:endParaRPr lang="en-US" altLang="bg-BG" dirty="0">
              <a:latin typeface="Monotype Corsiva" panose="03010101010201010101" pitchFamily="66" charset="0"/>
            </a:endParaRPr>
          </a:p>
          <a:p>
            <a:pPr>
              <a:lnSpc>
                <a:spcPct val="90000"/>
              </a:lnSpc>
              <a:buNone/>
            </a:pPr>
            <a:endParaRPr lang="en-US" altLang="bg-BG" dirty="0" smtClean="0">
              <a:effectLst/>
              <a:latin typeface="Monotype Corsiva" panose="03010101010201010101" pitchFamily="66" charset="0"/>
            </a:endParaRPr>
          </a:p>
          <a:p>
            <a:pPr>
              <a:lnSpc>
                <a:spcPct val="90000"/>
              </a:lnSpc>
              <a:buNone/>
            </a:pPr>
            <a:endParaRPr lang="en-US" altLang="bg-BG" dirty="0">
              <a:latin typeface="Monotype Corsiva" panose="03010101010201010101" pitchFamily="66" charset="0"/>
            </a:endParaRPr>
          </a:p>
          <a:p>
            <a:pPr algn="just">
              <a:lnSpc>
                <a:spcPct val="90000"/>
              </a:lnSpc>
              <a:buNone/>
            </a:pPr>
            <a:r>
              <a:rPr lang="bg-BG" altLang="bg-BG" dirty="0" smtClean="0">
                <a:effectLst/>
                <a:latin typeface="Monotype Corsiva" panose="03010101010201010101" pitchFamily="66" charset="0"/>
              </a:rPr>
              <a:t> </a:t>
            </a:r>
            <a:r>
              <a:rPr lang="en-US" altLang="bg-BG" sz="2800" dirty="0">
                <a:latin typeface="Monotype Corsiva" panose="03010101010201010101" pitchFamily="66" charset="0"/>
              </a:rPr>
              <a:t>Exchange of information, scientific activity and technical measures aimed at combating air pollutant emissions that may have negative consequences for reducing air pollution, including long-range transboundary air pollution /art. 4/       </a:t>
            </a:r>
            <a:endParaRPr lang="en-US" altLang="bg-BG" sz="2800" dirty="0" smtClean="0">
              <a:latin typeface="Monotype Corsiva" panose="03010101010201010101" pitchFamily="66" charset="0"/>
            </a:endParaRPr>
          </a:p>
          <a:p>
            <a:pPr algn="just">
              <a:lnSpc>
                <a:spcPct val="90000"/>
              </a:lnSpc>
              <a:buNone/>
            </a:pPr>
            <a:r>
              <a:rPr lang="en-US" altLang="bg-BG" sz="2800" dirty="0" smtClean="0">
                <a:latin typeface="Monotype Corsiva" panose="03010101010201010101" pitchFamily="66" charset="0"/>
              </a:rPr>
              <a:t>    </a:t>
            </a:r>
            <a:r>
              <a:rPr lang="en-US" altLang="bg-BG" sz="2800" dirty="0">
                <a:latin typeface="Monotype Corsiva" panose="03010101010201010101" pitchFamily="66" charset="0"/>
              </a:rPr>
              <a:t>Timely consultations between the countries on which the adverse consequences of transboundary air pollution actually spread or which are exposed to a significant risk, and between the countries in whose borders and jurisdiction a significant share of transboundary air pollution occurs or may occur / art.5 /.</a:t>
            </a:r>
            <a:endParaRPr lang="en-US" altLang="bg-BG" sz="2800" dirty="0" smtClean="0">
              <a:effectLst/>
              <a:latin typeface="Monotype Corsiva" panose="03010101010201010101" pitchFamily="66" charset="0"/>
            </a:endParaRPr>
          </a:p>
        </p:txBody>
      </p:sp>
    </p:spTree>
    <p:extLst>
      <p:ext uri="{BB962C8B-B14F-4D97-AF65-F5344CB8AC3E}">
        <p14:creationId xmlns:p14="http://schemas.microsoft.com/office/powerpoint/2010/main" val="141363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normAutofit fontScale="90000"/>
          </a:bodyPr>
          <a:lstStyle/>
          <a:p>
            <a:r>
              <a:rPr lang="en-US" altLang="bg-BG" sz="4000" dirty="0">
                <a:latin typeface="Monotype Corsiva" panose="03010101010201010101" pitchFamily="66" charset="0"/>
              </a:rPr>
              <a:t>Results of the entry into force of the Convention:</a:t>
            </a:r>
            <a:endParaRPr lang="en-US" altLang="bg-BG" sz="4000" dirty="0">
              <a:latin typeface="Monotype Corsiva" panose="03010101010201010101" pitchFamily="66" charset="0"/>
            </a:endParaRPr>
          </a:p>
        </p:txBody>
      </p:sp>
      <p:sp>
        <p:nvSpPr>
          <p:cNvPr id="11267" name="Rectangle 3"/>
          <p:cNvSpPr>
            <a:spLocks noGrp="1" noChangeArrowheads="1"/>
          </p:cNvSpPr>
          <p:nvPr>
            <p:ph type="body" idx="1"/>
          </p:nvPr>
        </p:nvSpPr>
        <p:spPr>
          <a:xfrm>
            <a:off x="1524000" y="1600200"/>
            <a:ext cx="8686800" cy="5257800"/>
          </a:xfrm>
        </p:spPr>
        <p:txBody>
          <a:bodyPr>
            <a:normAutofit/>
          </a:bodyPr>
          <a:lstStyle/>
          <a:p>
            <a:pPr>
              <a:lnSpc>
                <a:spcPct val="80000"/>
              </a:lnSpc>
              <a:buNone/>
            </a:pPr>
            <a:r>
              <a:rPr lang="en-US" altLang="bg-BG" sz="2800" dirty="0">
                <a:latin typeface="Monotype Corsiva" panose="03010101010201010101" pitchFamily="66" charset="0"/>
              </a:rPr>
              <a:t>Over a thousand scientists and experts are connected in an information network, which greatly increases the exchange of information;      </a:t>
            </a:r>
            <a:endParaRPr lang="en-US" altLang="bg-BG" sz="2800" dirty="0" smtClean="0">
              <a:latin typeface="Monotype Corsiva" panose="03010101010201010101" pitchFamily="66" charset="0"/>
            </a:endParaRPr>
          </a:p>
          <a:p>
            <a:pPr>
              <a:lnSpc>
                <a:spcPct val="80000"/>
              </a:lnSpc>
              <a:buNone/>
            </a:pPr>
            <a:r>
              <a:rPr lang="en-US" altLang="bg-BG" sz="2800" dirty="0" smtClean="0">
                <a:latin typeface="Monotype Corsiva" panose="03010101010201010101" pitchFamily="66" charset="0"/>
              </a:rPr>
              <a:t>A </a:t>
            </a:r>
            <a:r>
              <a:rPr lang="en-US" altLang="bg-BG" sz="2800" dirty="0">
                <a:latin typeface="Monotype Corsiva" panose="03010101010201010101" pitchFamily="66" charset="0"/>
              </a:rPr>
              <a:t>Joint Program for the Monitoring and Evaluation of Long-Range Air Pollutant Distribution in Europe has been developed, which provides industries and institutions with quality scientific information.           </a:t>
            </a:r>
            <a:endParaRPr lang="en-US" altLang="bg-BG" sz="2800" dirty="0" smtClean="0">
              <a:latin typeface="Monotype Corsiva" panose="03010101010201010101" pitchFamily="66" charset="0"/>
            </a:endParaRPr>
          </a:p>
          <a:p>
            <a:pPr>
              <a:lnSpc>
                <a:spcPct val="80000"/>
              </a:lnSpc>
              <a:buNone/>
            </a:pPr>
            <a:r>
              <a:rPr lang="en-US" altLang="bg-BG" sz="2800" dirty="0" smtClean="0">
                <a:latin typeface="Monotype Corsiva" panose="03010101010201010101" pitchFamily="66" charset="0"/>
              </a:rPr>
              <a:t>An </a:t>
            </a:r>
            <a:r>
              <a:rPr lang="en-US" altLang="bg-BG" sz="2800" dirty="0">
                <a:latin typeface="Monotype Corsiva" panose="03010101010201010101" pitchFamily="66" charset="0"/>
              </a:rPr>
              <a:t>Effects Working Group was established to provide information on the extent and geographic distribution of human health and environmental impacts of major air pollutants such as sulfur and nitrogen oxides, ozone and heavy metals.</a:t>
            </a:r>
            <a:endParaRPr lang="en-US" altLang="bg-BG" sz="2800" dirty="0">
              <a:latin typeface="Monotype Corsiva" panose="03010101010201010101" pitchFamily="66" charset="0"/>
            </a:endParaRPr>
          </a:p>
        </p:txBody>
      </p:sp>
    </p:spTree>
    <p:extLst>
      <p:ext uri="{BB962C8B-B14F-4D97-AF65-F5344CB8AC3E}">
        <p14:creationId xmlns:p14="http://schemas.microsoft.com/office/powerpoint/2010/main" val="2645541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normAutofit fontScale="90000"/>
          </a:bodyPr>
          <a:lstStyle/>
          <a:p>
            <a:r>
              <a:rPr lang="en-US" altLang="bg-BG" sz="4000" dirty="0">
                <a:latin typeface="Monotype Corsiva" panose="03010101010201010101" pitchFamily="66" charset="0"/>
              </a:rPr>
              <a:t>Directive 98/70/EU on the quality of motor fuels:</a:t>
            </a:r>
            <a:endParaRPr lang="en-US" altLang="bg-BG" sz="4000" dirty="0">
              <a:latin typeface="Monotype Corsiva" panose="03010101010201010101" pitchFamily="66" charset="0"/>
            </a:endParaRPr>
          </a:p>
        </p:txBody>
      </p:sp>
      <p:sp>
        <p:nvSpPr>
          <p:cNvPr id="13315" name="Rectangle 3"/>
          <p:cNvSpPr>
            <a:spLocks noGrp="1" noChangeArrowheads="1"/>
          </p:cNvSpPr>
          <p:nvPr>
            <p:ph type="body" idx="1"/>
          </p:nvPr>
        </p:nvSpPr>
        <p:spPr>
          <a:xfrm>
            <a:off x="1981200" y="1828800"/>
            <a:ext cx="5257800" cy="4038600"/>
          </a:xfrm>
        </p:spPr>
        <p:txBody>
          <a:bodyPr>
            <a:normAutofit/>
          </a:bodyPr>
          <a:lstStyle/>
          <a:p>
            <a:pPr>
              <a:lnSpc>
                <a:spcPct val="90000"/>
              </a:lnSpc>
              <a:buNone/>
            </a:pPr>
            <a:r>
              <a:rPr lang="en-US" altLang="bg-BG" sz="2800" b="1" dirty="0">
                <a:latin typeface="Monotype Corsiva" panose="03010101010201010101" pitchFamily="66" charset="0"/>
              </a:rPr>
              <a:t>Technical specifications for motor fuels based on health and environmental effects are established.        </a:t>
            </a:r>
            <a:endParaRPr lang="en-US" altLang="bg-BG" sz="2800" b="1" dirty="0" smtClean="0">
              <a:latin typeface="Monotype Corsiva" panose="03010101010201010101" pitchFamily="66" charset="0"/>
            </a:endParaRPr>
          </a:p>
          <a:p>
            <a:pPr>
              <a:lnSpc>
                <a:spcPct val="90000"/>
              </a:lnSpc>
              <a:buNone/>
            </a:pPr>
            <a:r>
              <a:rPr lang="en-US" altLang="bg-BG" sz="2800" b="1" dirty="0" smtClean="0">
                <a:latin typeface="Monotype Corsiva" panose="03010101010201010101" pitchFamily="66" charset="0"/>
              </a:rPr>
              <a:t>  </a:t>
            </a:r>
            <a:r>
              <a:rPr lang="en-US" altLang="bg-BG" sz="2800" b="1" dirty="0">
                <a:latin typeface="Monotype Corsiva" panose="03010101010201010101" pitchFamily="66" charset="0"/>
              </a:rPr>
              <a:t>Member countries commit to phasing out the use of leaded gasoline by the year 2000.          </a:t>
            </a:r>
            <a:endParaRPr lang="en-US" altLang="bg-BG" sz="2800" b="1" dirty="0" smtClean="0">
              <a:latin typeface="Monotype Corsiva" panose="03010101010201010101" pitchFamily="66" charset="0"/>
            </a:endParaRPr>
          </a:p>
          <a:p>
            <a:pPr>
              <a:lnSpc>
                <a:spcPct val="90000"/>
              </a:lnSpc>
              <a:buNone/>
            </a:pPr>
            <a:r>
              <a:rPr lang="en-US" altLang="bg-BG" sz="2800" b="1" dirty="0" smtClean="0">
                <a:latin typeface="Monotype Corsiva" panose="03010101010201010101" pitchFamily="66" charset="0"/>
              </a:rPr>
              <a:t>Diesel </a:t>
            </a:r>
            <a:r>
              <a:rPr lang="en-US" altLang="bg-BG" sz="2800" b="1" dirty="0">
                <a:latin typeface="Monotype Corsiva" panose="03010101010201010101" pitchFamily="66" charset="0"/>
              </a:rPr>
              <a:t>fuels can only be used if they meet specific EU quality requirements.</a:t>
            </a:r>
            <a:endParaRPr lang="en-US" altLang="bg-BG" sz="2800" b="1" dirty="0">
              <a:latin typeface="Monotype Corsiva" panose="03010101010201010101" pitchFamily="66" charset="0"/>
            </a:endParaRPr>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6150" y="1524000"/>
            <a:ext cx="337185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035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normAutofit fontScale="90000"/>
          </a:bodyPr>
          <a:lstStyle/>
          <a:p>
            <a:r>
              <a:rPr lang="en-US" altLang="bg-BG" sz="4000" dirty="0">
                <a:latin typeface="Monotype Corsiva" panose="03010101010201010101" pitchFamily="66" charset="0"/>
              </a:rPr>
              <a:t>European legislation related to the management of CAV:</a:t>
            </a:r>
            <a:endParaRPr lang="en-US" altLang="bg-BG" sz="4000" dirty="0">
              <a:latin typeface="Monotype Corsiva" panose="03010101010201010101" pitchFamily="66" charset="0"/>
            </a:endParaRPr>
          </a:p>
        </p:txBody>
      </p:sp>
      <p:sp>
        <p:nvSpPr>
          <p:cNvPr id="15363" name="Rectangle 3"/>
          <p:cNvSpPr>
            <a:spLocks noGrp="1" noChangeArrowheads="1"/>
          </p:cNvSpPr>
          <p:nvPr>
            <p:ph type="body" idx="1"/>
          </p:nvPr>
        </p:nvSpPr>
        <p:spPr>
          <a:xfrm>
            <a:off x="1295400" y="1600200"/>
            <a:ext cx="6400800" cy="5257800"/>
          </a:xfrm>
        </p:spPr>
        <p:txBody>
          <a:bodyPr/>
          <a:lstStyle/>
          <a:p>
            <a:pPr>
              <a:buNone/>
            </a:pPr>
            <a:r>
              <a:rPr lang="bg-BG" altLang="bg-BG" sz="2800" dirty="0">
                <a:latin typeface="Monotype Corsiva" panose="03010101010201010101" pitchFamily="66" charset="0"/>
              </a:rPr>
              <a:t>       </a:t>
            </a:r>
            <a:r>
              <a:rPr lang="en-US" altLang="bg-BG" sz="2800" dirty="0">
                <a:latin typeface="Monotype Corsiva" panose="03010101010201010101" pitchFamily="66" charset="0"/>
              </a:rPr>
              <a:t>Directive 1999/13/EU limiting emissions of solvents in certain production activities:          Enterprises must install the relevant equipment to reduce emissions to the MPC or implement a scheme to reduce emissions by replacing high solvent products with low solvent products.</a:t>
            </a:r>
            <a:endParaRPr lang="en-US" altLang="bg-BG" sz="2800" dirty="0">
              <a:latin typeface="Monotype Corsiva" panose="03010101010201010101" pitchFamily="66" charset="0"/>
            </a:endParaRPr>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524000"/>
            <a:ext cx="31242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792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1981200" y="1600201"/>
            <a:ext cx="4800600" cy="4525963"/>
          </a:xfrm>
        </p:spPr>
        <p:txBody>
          <a:bodyPr>
            <a:normAutofit/>
          </a:bodyPr>
          <a:lstStyle/>
          <a:p>
            <a:pPr>
              <a:lnSpc>
                <a:spcPct val="80000"/>
              </a:lnSpc>
              <a:buNone/>
            </a:pPr>
            <a:r>
              <a:rPr lang="bg-BG" altLang="bg-BG" sz="2800" dirty="0">
                <a:latin typeface="Monotype Corsiva" panose="03010101010201010101" pitchFamily="66" charset="0"/>
              </a:rPr>
              <a:t>     </a:t>
            </a:r>
            <a:r>
              <a:rPr lang="en-US" altLang="bg-BG" sz="2800" dirty="0">
                <a:latin typeface="Monotype Corsiva" panose="03010101010201010101" pitchFamily="66" charset="0"/>
              </a:rPr>
              <a:t>Directive 97/68/EU </a:t>
            </a:r>
            <a:r>
              <a:rPr lang="en-US" altLang="bg-BG" sz="2800" dirty="0" err="1">
                <a:latin typeface="Monotype Corsiva" panose="03010101010201010101" pitchFamily="66" charset="0"/>
              </a:rPr>
              <a:t>onmeasures</a:t>
            </a:r>
            <a:r>
              <a:rPr lang="en-US" altLang="bg-BG" sz="2800" dirty="0">
                <a:latin typeface="Monotype Corsiva" panose="03010101010201010101" pitchFamily="66" charset="0"/>
              </a:rPr>
              <a:t> to </a:t>
            </a:r>
            <a:r>
              <a:rPr lang="en-US" altLang="bg-BG" sz="2800" dirty="0" err="1">
                <a:latin typeface="Monotype Corsiva" panose="03010101010201010101" pitchFamily="66" charset="0"/>
              </a:rPr>
              <a:t>limitoff</a:t>
            </a:r>
            <a:r>
              <a:rPr lang="en-US" altLang="bg-BG" sz="2800" dirty="0">
                <a:latin typeface="Monotype Corsiva" panose="03010101010201010101" pitchFamily="66" charset="0"/>
              </a:rPr>
              <a:t>-road emissions(self-propelled) machines:    </a:t>
            </a:r>
            <a:endParaRPr lang="en-US" altLang="bg-BG" sz="2800" dirty="0" smtClean="0">
              <a:latin typeface="Monotype Corsiva" panose="03010101010201010101" pitchFamily="66" charset="0"/>
            </a:endParaRPr>
          </a:p>
          <a:p>
            <a:pPr>
              <a:lnSpc>
                <a:spcPct val="80000"/>
              </a:lnSpc>
              <a:buNone/>
            </a:pPr>
            <a:r>
              <a:rPr lang="en-US" altLang="bg-BG" sz="2800" dirty="0" smtClean="0">
                <a:latin typeface="Monotype Corsiva" panose="03010101010201010101" pitchFamily="66" charset="0"/>
              </a:rPr>
              <a:t> </a:t>
            </a:r>
            <a:r>
              <a:rPr lang="en-US" altLang="bg-BG" sz="2800" dirty="0">
                <a:latin typeface="Monotype Corsiva" panose="03010101010201010101" pitchFamily="66" charset="0"/>
              </a:rPr>
              <a:t>Through this </a:t>
            </a:r>
            <a:r>
              <a:rPr lang="en-US" altLang="bg-BG" sz="2800" dirty="0" err="1">
                <a:latin typeface="Monotype Corsiva" panose="03010101010201010101" pitchFamily="66" charset="0"/>
              </a:rPr>
              <a:t>Directive,equate</a:t>
            </a:r>
            <a:r>
              <a:rPr lang="en-US" altLang="bg-BG" sz="2800" dirty="0">
                <a:latin typeface="Monotype Corsiva" panose="03010101010201010101" pitchFamily="66" charset="0"/>
              </a:rPr>
              <a:t> the legal arrangements </a:t>
            </a:r>
            <a:r>
              <a:rPr lang="en-US" altLang="bg-BG" sz="2800" dirty="0" err="1">
                <a:latin typeface="Monotype Corsiva" panose="03010101010201010101" pitchFamily="66" charset="0"/>
              </a:rPr>
              <a:t>ofthe</a:t>
            </a:r>
            <a:r>
              <a:rPr lang="en-US" altLang="bg-BG" sz="2800" dirty="0">
                <a:latin typeface="Monotype Corsiva" panose="03010101010201010101" pitchFamily="66" charset="0"/>
              </a:rPr>
              <a:t> member countries </a:t>
            </a:r>
            <a:r>
              <a:rPr lang="en-US" altLang="bg-BG" sz="2800" dirty="0" err="1">
                <a:latin typeface="Monotype Corsiva" panose="03010101010201010101" pitchFamily="66" charset="0"/>
              </a:rPr>
              <a:t>foremission</a:t>
            </a:r>
            <a:r>
              <a:rPr lang="en-US" altLang="bg-BG" sz="2800" dirty="0">
                <a:latin typeface="Monotype Corsiva" panose="03010101010201010101" pitchFamily="66" charset="0"/>
              </a:rPr>
              <a:t> norms and </a:t>
            </a:r>
            <a:r>
              <a:rPr lang="en-US" altLang="bg-BG" sz="2800" dirty="0" err="1">
                <a:latin typeface="Monotype Corsiva" panose="03010101010201010101" pitchFamily="66" charset="0"/>
              </a:rPr>
              <a:t>waysto</a:t>
            </a:r>
            <a:r>
              <a:rPr lang="en-US" altLang="bg-BG" sz="2800" dirty="0">
                <a:latin typeface="Monotype Corsiva" panose="03010101010201010101" pitchFamily="66" charset="0"/>
              </a:rPr>
              <a:t> issue </a:t>
            </a:r>
            <a:r>
              <a:rPr lang="en-US" altLang="bg-BG" sz="2800" dirty="0" err="1">
                <a:latin typeface="Monotype Corsiva" panose="03010101010201010101" pitchFamily="66" charset="0"/>
              </a:rPr>
              <a:t>typesengine</a:t>
            </a:r>
            <a:r>
              <a:rPr lang="en-US" altLang="bg-BG" sz="2800" dirty="0">
                <a:latin typeface="Monotype Corsiva" panose="03010101010201010101" pitchFamily="66" charset="0"/>
              </a:rPr>
              <a:t> permits </a:t>
            </a:r>
            <a:r>
              <a:rPr lang="en-US" altLang="bg-BG" sz="2800" dirty="0" err="1">
                <a:latin typeface="Monotype Corsiva" panose="03010101010201010101" pitchFamily="66" charset="0"/>
              </a:rPr>
              <a:t>forincorporation</a:t>
            </a:r>
            <a:r>
              <a:rPr lang="en-US" altLang="bg-BG" sz="2800" dirty="0">
                <a:latin typeface="Monotype Corsiva" panose="03010101010201010101" pitchFamily="66" charset="0"/>
              </a:rPr>
              <a:t> into mobile </a:t>
            </a:r>
            <a:r>
              <a:rPr lang="en-US" altLang="bg-BG" sz="2800" dirty="0" err="1">
                <a:latin typeface="Monotype Corsiva" panose="03010101010201010101" pitchFamily="66" charset="0"/>
              </a:rPr>
              <a:t>machineryand</a:t>
            </a:r>
            <a:r>
              <a:rPr lang="en-US" altLang="bg-BG" sz="2800" dirty="0">
                <a:latin typeface="Monotype Corsiva" panose="03010101010201010101" pitchFamily="66" charset="0"/>
              </a:rPr>
              <a:t> appliances.</a:t>
            </a:r>
            <a:endParaRPr lang="en-US" altLang="bg-BG" sz="2800" dirty="0">
              <a:latin typeface="Monotype Corsiva" panose="03010101010201010101" pitchFamily="66" charset="0"/>
            </a:endParaRPr>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2057400"/>
            <a:ext cx="381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589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normAutofit fontScale="90000"/>
          </a:bodyPr>
          <a:lstStyle/>
          <a:p>
            <a:r>
              <a:rPr lang="en-US" altLang="bg-BG" sz="4000" dirty="0">
                <a:latin typeface="Monotype Corsiva" panose="03010101010201010101" pitchFamily="66" charset="0"/>
              </a:rPr>
              <a:t>Directive 2001/81/EC on national emission thresholds for certain pollutants:</a:t>
            </a:r>
            <a:endParaRPr lang="en-US" altLang="bg-BG" sz="4000" dirty="0">
              <a:latin typeface="Monotype Corsiva" panose="03010101010201010101" pitchFamily="66" charset="0"/>
            </a:endParaRPr>
          </a:p>
        </p:txBody>
      </p:sp>
      <p:sp>
        <p:nvSpPr>
          <p:cNvPr id="17411" name="Rectangle 3"/>
          <p:cNvSpPr>
            <a:spLocks noGrp="1" noChangeArrowheads="1"/>
          </p:cNvSpPr>
          <p:nvPr>
            <p:ph type="body" idx="1"/>
          </p:nvPr>
        </p:nvSpPr>
        <p:spPr>
          <a:xfrm>
            <a:off x="1981200" y="1828801"/>
            <a:ext cx="8229600" cy="4297363"/>
          </a:xfrm>
        </p:spPr>
        <p:txBody>
          <a:bodyPr/>
          <a:lstStyle/>
          <a:p>
            <a:pPr>
              <a:buNone/>
            </a:pPr>
            <a:r>
              <a:rPr lang="bg-BG" altLang="bg-BG" sz="2800" dirty="0">
                <a:latin typeface="Monotype Corsiva" panose="03010101010201010101" pitchFamily="66" charset="0"/>
              </a:rPr>
              <a:t>        </a:t>
            </a:r>
            <a:r>
              <a:rPr lang="en-US" altLang="bg-BG" sz="2800" dirty="0">
                <a:latin typeface="Monotype Corsiva" panose="03010101010201010101" pitchFamily="66" charset="0"/>
              </a:rPr>
              <a:t>The purpose of emission thresholds is to achieve the following environmental objectives</a:t>
            </a:r>
            <a:r>
              <a:rPr lang="en-US" altLang="bg-BG" sz="2800" dirty="0" smtClean="0">
                <a:latin typeface="Monotype Corsiva" panose="03010101010201010101" pitchFamily="66" charset="0"/>
              </a:rPr>
              <a:t>:</a:t>
            </a:r>
          </a:p>
          <a:p>
            <a:pPr marL="514350" indent="-514350">
              <a:buAutoNum type="alphaLcParenBoth"/>
            </a:pPr>
            <a:r>
              <a:rPr lang="en-US" altLang="bg-BG" sz="2800" dirty="0" smtClean="0">
                <a:latin typeface="Monotype Corsiva" panose="03010101010201010101" pitchFamily="66" charset="0"/>
              </a:rPr>
              <a:t>reduction </a:t>
            </a:r>
            <a:r>
              <a:rPr lang="en-US" altLang="bg-BG" sz="2800" dirty="0">
                <a:latin typeface="Monotype Corsiva" panose="03010101010201010101" pitchFamily="66" charset="0"/>
              </a:rPr>
              <a:t>of critical acid load areas by at least 50% compared to 1990 values</a:t>
            </a:r>
            <a:r>
              <a:rPr lang="en-US" altLang="bg-BG" sz="2800" dirty="0" smtClean="0">
                <a:latin typeface="Monotype Corsiva" panose="03010101010201010101" pitchFamily="66" charset="0"/>
              </a:rPr>
              <a:t>;</a:t>
            </a:r>
          </a:p>
          <a:p>
            <a:pPr marL="514350" indent="-514350">
              <a:buAutoNum type="alphaLcParenBoth"/>
            </a:pPr>
            <a:r>
              <a:rPr lang="en-US" altLang="bg-BG" sz="2800" dirty="0" smtClean="0">
                <a:latin typeface="Monotype Corsiva" panose="03010101010201010101" pitchFamily="66" charset="0"/>
              </a:rPr>
              <a:t>(</a:t>
            </a:r>
            <a:r>
              <a:rPr lang="en-US" altLang="bg-BG" sz="2800" dirty="0">
                <a:latin typeface="Monotype Corsiva" panose="03010101010201010101" pitchFamily="66" charset="0"/>
              </a:rPr>
              <a:t>b) levels of ozone pollution above the limit     threshold for human health should be lowered      with 2/3 of the values in 1990.</a:t>
            </a:r>
            <a:endParaRPr lang="en-US" altLang="bg-BG" sz="2800" dirty="0">
              <a:latin typeface="Monotype Corsiva" panose="03010101010201010101" pitchFamily="66" charset="0"/>
            </a:endParaRPr>
          </a:p>
        </p:txBody>
      </p:sp>
    </p:spTree>
    <p:extLst>
      <p:ext uri="{BB962C8B-B14F-4D97-AF65-F5344CB8AC3E}">
        <p14:creationId xmlns:p14="http://schemas.microsoft.com/office/powerpoint/2010/main" val="1220822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r>
              <a:rPr lang="en-US" altLang="bg-BG" dirty="0">
                <a:latin typeface="Monotype Corsiva" panose="03010101010201010101" pitchFamily="66" charset="0"/>
              </a:rPr>
              <a:t>European strategies and </a:t>
            </a:r>
            <a:r>
              <a:rPr lang="en-US" altLang="bg-BG" dirty="0" err="1">
                <a:latin typeface="Monotype Corsiva" panose="03010101010201010101" pitchFamily="66" charset="0"/>
              </a:rPr>
              <a:t>programmes</a:t>
            </a:r>
            <a:r>
              <a:rPr lang="en-US" altLang="bg-BG" dirty="0">
                <a:latin typeface="Monotype Corsiva" panose="03010101010201010101" pitchFamily="66" charset="0"/>
              </a:rPr>
              <a:t>:</a:t>
            </a:r>
            <a:endParaRPr lang="en-US" altLang="bg-BG" b="0" dirty="0" smtClean="0">
              <a:effectLst/>
              <a:latin typeface="Monotype Corsiva" panose="03010101010201010101" pitchFamily="66" charset="0"/>
            </a:endParaRPr>
          </a:p>
        </p:txBody>
      </p:sp>
      <p:sp>
        <p:nvSpPr>
          <p:cNvPr id="18435" name="Rectangle 3"/>
          <p:cNvSpPr>
            <a:spLocks noGrp="1" noChangeArrowheads="1"/>
          </p:cNvSpPr>
          <p:nvPr>
            <p:ph type="body" idx="1"/>
          </p:nvPr>
        </p:nvSpPr>
        <p:spPr>
          <a:xfrm>
            <a:off x="1524000" y="1600200"/>
            <a:ext cx="9144000" cy="5257800"/>
          </a:xfrm>
        </p:spPr>
        <p:txBody>
          <a:bodyPr/>
          <a:lstStyle/>
          <a:p>
            <a:pPr>
              <a:lnSpc>
                <a:spcPct val="80000"/>
              </a:lnSpc>
              <a:buNone/>
            </a:pPr>
            <a:r>
              <a:rPr lang="en-US" altLang="bg-BG" sz="2400" dirty="0">
                <a:latin typeface="Monotype Corsiva" panose="03010101010201010101" pitchFamily="66" charset="0"/>
              </a:rPr>
              <a:t>Thematic strategy on the pollution </a:t>
            </a:r>
            <a:r>
              <a:rPr lang="en-US" altLang="bg-BG" sz="2400" dirty="0" err="1">
                <a:latin typeface="Monotype Corsiva" panose="03010101010201010101" pitchFamily="66" charset="0"/>
              </a:rPr>
              <a:t>ofatmospheric</a:t>
            </a:r>
            <a:r>
              <a:rPr lang="en-US" altLang="bg-BG" sz="2400" dirty="0">
                <a:latin typeface="Monotype Corsiva" panose="03010101010201010101" pitchFamily="66" charset="0"/>
              </a:rPr>
              <a:t> air            Long-term goals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A 47% reduction in the expected loss of life as a result of exposure to certain substances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10% reduction in mortality from exposure to ozone </a:t>
            </a:r>
            <a:r>
              <a:rPr lang="en-US" altLang="bg-BG" sz="2400" dirty="0" smtClean="0">
                <a:latin typeface="Monotype Corsiva" panose="03010101010201010101" pitchFamily="66" charset="0"/>
              </a:rPr>
              <a:t>pollution</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Reduction by 74% and 39% of the acidification of forest areas and surface waters, respectively</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Reduction by 43% of areas or ecosystems exposed to eutrophication. To meet the long-term targets, SO2 emissions need to be reduced by 82%, NOx emissions by 60%, VOC emissions by 51%, ammonia emissions by 27%, and PM2.5 emissions by 59% compared to values in 2000.</a:t>
            </a:r>
            <a:endParaRPr lang="en-US" altLang="bg-BG" sz="2400" dirty="0">
              <a:latin typeface="Monotype Corsiva" panose="03010101010201010101" pitchFamily="66" charset="0"/>
            </a:endParaRPr>
          </a:p>
        </p:txBody>
      </p:sp>
    </p:spTree>
    <p:extLst>
      <p:ext uri="{BB962C8B-B14F-4D97-AF65-F5344CB8AC3E}">
        <p14:creationId xmlns:p14="http://schemas.microsoft.com/office/powerpoint/2010/main" val="2587964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r>
              <a:rPr lang="en-US" altLang="bg-BG" dirty="0">
                <a:latin typeface="Monotype Corsiva" panose="03010101010201010101" pitchFamily="66" charset="0"/>
              </a:rPr>
              <a:t>European strategies and </a:t>
            </a:r>
            <a:r>
              <a:rPr lang="en-US" altLang="bg-BG" dirty="0" err="1">
                <a:latin typeface="Monotype Corsiva" panose="03010101010201010101" pitchFamily="66" charset="0"/>
              </a:rPr>
              <a:t>programmes</a:t>
            </a:r>
            <a:r>
              <a:rPr lang="en-US" altLang="bg-BG" dirty="0">
                <a:latin typeface="Monotype Corsiva" panose="03010101010201010101" pitchFamily="66" charset="0"/>
              </a:rPr>
              <a:t>:</a:t>
            </a:r>
            <a:endParaRPr lang="en-US" altLang="bg-BG" b="0" dirty="0" smtClean="0">
              <a:effectLst/>
              <a:latin typeface="Monotype Corsiva" panose="03010101010201010101" pitchFamily="66" charset="0"/>
            </a:endParaRPr>
          </a:p>
        </p:txBody>
      </p:sp>
      <p:sp>
        <p:nvSpPr>
          <p:cNvPr id="19459" name="Rectangle 3"/>
          <p:cNvSpPr>
            <a:spLocks noGrp="1" noChangeArrowheads="1"/>
          </p:cNvSpPr>
          <p:nvPr>
            <p:ph type="body" idx="1"/>
          </p:nvPr>
        </p:nvSpPr>
        <p:spPr>
          <a:xfrm>
            <a:off x="1524000" y="1447801"/>
            <a:ext cx="6096000" cy="4583722"/>
          </a:xfrm>
        </p:spPr>
        <p:txBody>
          <a:bodyPr>
            <a:normAutofit/>
          </a:bodyPr>
          <a:lstStyle/>
          <a:p>
            <a:pPr>
              <a:lnSpc>
                <a:spcPct val="80000"/>
              </a:lnSpc>
              <a:buNone/>
            </a:pPr>
            <a:r>
              <a:rPr lang="en-US" altLang="bg-BG" sz="2400" dirty="0">
                <a:latin typeface="Monotype Corsiva" panose="03010101010201010101" pitchFamily="66" charset="0"/>
              </a:rPr>
              <a:t>European strategy for transport and the environment:     The strategy takes into account the positive results of some EU-level measures, but emphasizes the need for further development in the following areas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Avoiding or eliminating the negative effects of increased traffic through urban planning measures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Encouraging the use of public transport, combined transport and transport that is less harmful to the environment (</a:t>
            </a:r>
            <a:r>
              <a:rPr lang="en-US" altLang="bg-BG" sz="2400" dirty="0" err="1">
                <a:latin typeface="Monotype Corsiva" panose="03010101010201010101" pitchFamily="66" charset="0"/>
              </a:rPr>
              <a:t>eg</a:t>
            </a:r>
            <a:r>
              <a:rPr lang="en-US" altLang="bg-BG" sz="2400" dirty="0">
                <a:latin typeface="Monotype Corsiva" panose="03010101010201010101" pitchFamily="66" charset="0"/>
              </a:rPr>
              <a:t> railways and inland waterways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Research and technological development to reduce CO2 emissions and noise;</a:t>
            </a:r>
            <a:endParaRPr lang="en-US" altLang="bg-BG" sz="2400" dirty="0">
              <a:latin typeface="Monotype Corsiva" panose="03010101010201010101" pitchFamily="66" charset="0"/>
            </a:endParaRPr>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447801"/>
            <a:ext cx="4196862" cy="419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795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r>
              <a:rPr lang="en-US" altLang="bg-BG" sz="4800" dirty="0" smtClean="0">
                <a:latin typeface="Monotype Corsiva" panose="03010101010201010101" pitchFamily="66" charset="0"/>
              </a:rPr>
              <a:t>Conclusion</a:t>
            </a:r>
            <a:endParaRPr lang="en-US" altLang="bg-BG" sz="4800" dirty="0">
              <a:latin typeface="Monotype Corsiva" panose="03010101010201010101" pitchFamily="66" charset="0"/>
            </a:endParaRPr>
          </a:p>
        </p:txBody>
      </p:sp>
      <p:sp>
        <p:nvSpPr>
          <p:cNvPr id="20483" name="Rectangle 3"/>
          <p:cNvSpPr>
            <a:spLocks noGrp="1" noChangeArrowheads="1"/>
          </p:cNvSpPr>
          <p:nvPr>
            <p:ph type="body" idx="1"/>
          </p:nvPr>
        </p:nvSpPr>
        <p:spPr>
          <a:xfrm>
            <a:off x="659423" y="1503485"/>
            <a:ext cx="10845189" cy="4407737"/>
          </a:xfrm>
        </p:spPr>
        <p:txBody>
          <a:bodyPr>
            <a:normAutofit/>
          </a:bodyPr>
          <a:lstStyle/>
          <a:p>
            <a:pPr>
              <a:lnSpc>
                <a:spcPct val="80000"/>
              </a:lnSpc>
              <a:buNone/>
            </a:pPr>
            <a:r>
              <a:rPr lang="en-US" altLang="bg-BG" sz="2400" dirty="0">
                <a:latin typeface="Monotype Corsiva" panose="03010101010201010101" pitchFamily="66" charset="0"/>
              </a:rPr>
              <a:t>European strategy for transport and the environment:      The strategy takes into account the positive results of some EU-level measures, but emphasizes the need for further development in the following areas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Avoiding or eliminating the negative effects of increased traffic through urban planning measures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Encouraging the use of public transport, combined transport and transport that is less harmful to the environment (</a:t>
            </a:r>
            <a:r>
              <a:rPr lang="en-US" altLang="bg-BG" sz="2400" dirty="0" err="1">
                <a:latin typeface="Monotype Corsiva" panose="03010101010201010101" pitchFamily="66" charset="0"/>
              </a:rPr>
              <a:t>eg</a:t>
            </a:r>
            <a:r>
              <a:rPr lang="en-US" altLang="bg-BG" sz="2400" dirty="0">
                <a:latin typeface="Monotype Corsiva" panose="03010101010201010101" pitchFamily="66" charset="0"/>
              </a:rPr>
              <a:t> railways and inland waterways</a:t>
            </a:r>
            <a:r>
              <a:rPr lang="en-US" altLang="bg-BG" sz="2400" dirty="0" smtClean="0">
                <a:latin typeface="Monotype Corsiva" panose="03010101010201010101" pitchFamily="66" charset="0"/>
              </a:rPr>
              <a:t>);</a:t>
            </a:r>
          </a:p>
          <a:p>
            <a:pPr>
              <a:lnSpc>
                <a:spcPct val="80000"/>
              </a:lnSpc>
              <a:buNone/>
            </a:pPr>
            <a:r>
              <a:rPr lang="en-US" altLang="bg-BG" sz="2400" dirty="0" smtClean="0">
                <a:latin typeface="Monotype Corsiva" panose="03010101010201010101" pitchFamily="66" charset="0"/>
              </a:rPr>
              <a:t>► </a:t>
            </a:r>
            <a:r>
              <a:rPr lang="en-US" altLang="bg-BG" sz="2400" dirty="0">
                <a:latin typeface="Monotype Corsiva" panose="03010101010201010101" pitchFamily="66" charset="0"/>
              </a:rPr>
              <a:t>Research and technological development to reduce CO2 emissions and noise;</a:t>
            </a:r>
            <a:endParaRPr lang="en-US" altLang="bg-BG" sz="2400" dirty="0">
              <a:latin typeface="Monotype Corsiva" panose="03010101010201010101" pitchFamily="66" charset="0"/>
            </a:endParaRPr>
          </a:p>
        </p:txBody>
      </p:sp>
    </p:spTree>
    <p:extLst>
      <p:ext uri="{BB962C8B-B14F-4D97-AF65-F5344CB8AC3E}">
        <p14:creationId xmlns:p14="http://schemas.microsoft.com/office/powerpoint/2010/main" val="2695417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866</TotalTime>
  <Words>844</Words>
  <Application>Microsoft Office PowerPoint</Application>
  <PresentationFormat>Widescreen</PresentationFormat>
  <Paragraphs>52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Century Gothic</vt:lpstr>
      <vt:lpstr>Monotype Corsiva</vt:lpstr>
      <vt:lpstr>Wingdings</vt:lpstr>
      <vt:lpstr>Wingdings 3</vt:lpstr>
      <vt:lpstr>Wisp</vt:lpstr>
      <vt:lpstr>Management of air quality and opportunities to reduce atmospheric pollution</vt:lpstr>
      <vt:lpstr>PowerPoint Presentation</vt:lpstr>
      <vt:lpstr>Convection for long-range transboundary air pollution</vt:lpstr>
      <vt:lpstr>PowerPoint Presentation</vt:lpstr>
      <vt:lpstr>Convection for long-range transboundary air pollution</vt:lpstr>
      <vt:lpstr>Basic Principles</vt:lpstr>
      <vt:lpstr>PowerPoint Presentation</vt:lpstr>
      <vt:lpstr>Results of the entry into force of the Convention:</vt:lpstr>
      <vt:lpstr>Directive 98/70/EU on the quality of motor fuels:</vt:lpstr>
      <vt:lpstr>European legislation related to the management of CAV:</vt:lpstr>
      <vt:lpstr>PowerPoint Presentation</vt:lpstr>
      <vt:lpstr>Directive 2001/81/EC on national emission thresholds for certain pollutants:</vt:lpstr>
      <vt:lpstr>European strategies and programmes:</vt:lpstr>
      <vt:lpstr>European strategies and programmes: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на качеството на  атмосферния въздух  и възможности за намаляване на атмосферното замърсяване</dc:title>
  <dc:creator>Rosity</dc:creator>
  <cp:lastModifiedBy>Rosity</cp:lastModifiedBy>
  <cp:revision>8</cp:revision>
  <dcterms:created xsi:type="dcterms:W3CDTF">2024-02-17T07:44:33Z</dcterms:created>
  <dcterms:modified xsi:type="dcterms:W3CDTF">2024-02-18T07:20:30Z</dcterms:modified>
</cp:coreProperties>
</file>