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5" r:id="rId1"/>
  </p:sldMasterIdLst>
  <p:notesMasterIdLst>
    <p:notesMasterId r:id="rId9"/>
  </p:notesMasterIdLst>
  <p:sldIdLst>
    <p:sldId id="256" r:id="rId2"/>
    <p:sldId id="263" r:id="rId3"/>
    <p:sldId id="410" r:id="rId4"/>
    <p:sldId id="406" r:id="rId5"/>
    <p:sldId id="408" r:id="rId6"/>
    <p:sldId id="409" r:id="rId7"/>
    <p:sldId id="257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338C955-1433-44B5-9C7C-729AA7B7AA30}" v="60" dt="2023-12-13T13:57:12.6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500776-3869-214D-90F7-C53A3803D1B9}" type="doc">
      <dgm:prSet loTypeId="urn:microsoft.com/office/officeart/2005/8/layout/arrow3" loCatId="" qsTypeId="urn:microsoft.com/office/officeart/2005/8/quickstyle/3D9" qsCatId="3D" csTypeId="urn:microsoft.com/office/officeart/2005/8/colors/accent2_5" csCatId="accent2" phldr="1"/>
      <dgm:spPr/>
      <dgm:t>
        <a:bodyPr/>
        <a:lstStyle/>
        <a:p>
          <a:endParaRPr lang="en-US"/>
        </a:p>
      </dgm:t>
    </dgm:pt>
    <dgm:pt modelId="{532FFC57-5249-7546-A8C2-538A6E45A5AE}">
      <dgm:prSet custT="1"/>
      <dgm:spPr/>
      <dgm:t>
        <a:bodyPr/>
        <a:lstStyle/>
        <a:p>
          <a:r>
            <a:rPr lang="en-US" sz="2600" b="0" i="0" dirty="0"/>
            <a:t>The realized result in services, goods or energy</a:t>
          </a:r>
          <a:endParaRPr lang="en-US" sz="2600" b="0" dirty="0">
            <a:solidFill>
              <a:srgbClr val="FFFFFF"/>
            </a:solidFill>
            <a:latin typeface="Arial"/>
            <a:cs typeface="Arial"/>
          </a:endParaRPr>
        </a:p>
      </dgm:t>
    </dgm:pt>
    <dgm:pt modelId="{127957C1-E7B8-2C4D-8571-134EDA1EF507}" type="parTrans" cxnId="{B5F2A411-65BC-4148-BA58-281D8E6B15DE}">
      <dgm:prSet/>
      <dgm:spPr/>
      <dgm:t>
        <a:bodyPr/>
        <a:lstStyle/>
        <a:p>
          <a:endParaRPr lang="en-US"/>
        </a:p>
      </dgm:t>
    </dgm:pt>
    <dgm:pt modelId="{B478CD15-A7B9-7E41-BABA-8C3DFC99094D}" type="sibTrans" cxnId="{B5F2A411-65BC-4148-BA58-281D8E6B15DE}">
      <dgm:prSet/>
      <dgm:spPr/>
      <dgm:t>
        <a:bodyPr/>
        <a:lstStyle/>
        <a:p>
          <a:endParaRPr lang="en-US"/>
        </a:p>
      </dgm:t>
    </dgm:pt>
    <dgm:pt modelId="{485B0EE2-E2D6-9143-8BB2-750CF88CF14F}">
      <dgm:prSet phldrT="[Text]" custT="1"/>
      <dgm:spPr/>
      <dgm:t>
        <a:bodyPr/>
        <a:lstStyle/>
        <a:p>
          <a:r>
            <a:rPr lang="en-US" sz="2600" b="0" i="0" dirty="0"/>
            <a:t>Spent energy</a:t>
          </a:r>
          <a:endParaRPr lang="en-US" sz="2600" b="0" dirty="0">
            <a:solidFill>
              <a:schemeClr val="bg1"/>
            </a:solidFill>
            <a:latin typeface="Arial"/>
            <a:cs typeface="Arial"/>
          </a:endParaRPr>
        </a:p>
      </dgm:t>
    </dgm:pt>
    <dgm:pt modelId="{8A24717F-DEC5-4047-BEE9-D76EFAED1DB7}" type="parTrans" cxnId="{8D60380C-B01E-4A4D-BE28-B2A9D56794BA}">
      <dgm:prSet/>
      <dgm:spPr/>
      <dgm:t>
        <a:bodyPr/>
        <a:lstStyle/>
        <a:p>
          <a:endParaRPr lang="en-US"/>
        </a:p>
      </dgm:t>
    </dgm:pt>
    <dgm:pt modelId="{BB87256C-9A56-DC46-B36A-7F5740825947}" type="sibTrans" cxnId="{8D60380C-B01E-4A4D-BE28-B2A9D56794BA}">
      <dgm:prSet/>
      <dgm:spPr/>
      <dgm:t>
        <a:bodyPr/>
        <a:lstStyle/>
        <a:p>
          <a:endParaRPr lang="en-US"/>
        </a:p>
      </dgm:t>
    </dgm:pt>
    <dgm:pt modelId="{182E1334-9F48-664C-8DF3-61702F4675CB}">
      <dgm:prSet/>
      <dgm:spPr/>
      <dgm:t>
        <a:bodyPr/>
        <a:lstStyle/>
        <a:p>
          <a:endParaRPr lang="sr-Cyrl-CS" b="0" dirty="0">
            <a:latin typeface="Arial"/>
            <a:cs typeface="Arial"/>
          </a:endParaRPr>
        </a:p>
      </dgm:t>
    </dgm:pt>
    <dgm:pt modelId="{79BEE0EA-E554-EE4D-BBD9-2632E27BAC40}" type="parTrans" cxnId="{DAEEC0D4-94EC-9041-9575-C97825135C08}">
      <dgm:prSet/>
      <dgm:spPr/>
      <dgm:t>
        <a:bodyPr/>
        <a:lstStyle/>
        <a:p>
          <a:endParaRPr lang="en-US"/>
        </a:p>
      </dgm:t>
    </dgm:pt>
    <dgm:pt modelId="{F324AEE9-575E-9F42-9F35-84C09A1F4A37}" type="sibTrans" cxnId="{DAEEC0D4-94EC-9041-9575-C97825135C08}">
      <dgm:prSet/>
      <dgm:spPr/>
      <dgm:t>
        <a:bodyPr/>
        <a:lstStyle/>
        <a:p>
          <a:endParaRPr lang="en-US"/>
        </a:p>
      </dgm:t>
    </dgm:pt>
    <dgm:pt modelId="{ABFFDF98-E34D-6E4C-94D0-B061EE6F2D8C}" type="pres">
      <dgm:prSet presAssocID="{C4500776-3869-214D-90F7-C53A3803D1B9}" presName="compositeShape" presStyleCnt="0">
        <dgm:presLayoutVars>
          <dgm:chMax val="2"/>
          <dgm:dir/>
          <dgm:resizeHandles val="exact"/>
        </dgm:presLayoutVars>
      </dgm:prSet>
      <dgm:spPr/>
    </dgm:pt>
    <dgm:pt modelId="{1E729E68-4CCE-2949-92ED-DD1A9F0D6BE2}" type="pres">
      <dgm:prSet presAssocID="{C4500776-3869-214D-90F7-C53A3803D1B9}" presName="divider" presStyleLbl="fgShp" presStyleIdx="0" presStyleCnt="1"/>
      <dgm:spPr/>
    </dgm:pt>
    <dgm:pt modelId="{D0687CCB-CD12-E341-BEDA-2E75B73AE2BA}" type="pres">
      <dgm:prSet presAssocID="{532FFC57-5249-7546-A8C2-538A6E45A5AE}" presName="downArrow" presStyleLbl="node1" presStyleIdx="0" presStyleCnt="2"/>
      <dgm:spPr/>
    </dgm:pt>
    <dgm:pt modelId="{E4061D89-FEC4-FC43-AD7E-405BFAA89DF6}" type="pres">
      <dgm:prSet presAssocID="{532FFC57-5249-7546-A8C2-538A6E45A5AE}" presName="downArrowText" presStyleLbl="revTx" presStyleIdx="0" presStyleCnt="2">
        <dgm:presLayoutVars>
          <dgm:bulletEnabled val="1"/>
        </dgm:presLayoutVars>
      </dgm:prSet>
      <dgm:spPr/>
    </dgm:pt>
    <dgm:pt modelId="{6EF6D0E2-F499-9345-8B08-180AE208EA13}" type="pres">
      <dgm:prSet presAssocID="{485B0EE2-E2D6-9143-8BB2-750CF88CF14F}" presName="upArrow" presStyleLbl="node1" presStyleIdx="1" presStyleCnt="2"/>
      <dgm:spPr/>
    </dgm:pt>
    <dgm:pt modelId="{FB440841-E699-504B-A2B2-B016C0E2F60A}" type="pres">
      <dgm:prSet presAssocID="{485B0EE2-E2D6-9143-8BB2-750CF88CF14F}" presName="upArrowText" presStyleLbl="revTx" presStyleIdx="1" presStyleCnt="2">
        <dgm:presLayoutVars>
          <dgm:bulletEnabled val="1"/>
        </dgm:presLayoutVars>
      </dgm:prSet>
      <dgm:spPr/>
    </dgm:pt>
  </dgm:ptLst>
  <dgm:cxnLst>
    <dgm:cxn modelId="{9C8CCC03-97F2-4405-BC5A-38A1DC9D086E}" type="presOf" srcId="{485B0EE2-E2D6-9143-8BB2-750CF88CF14F}" destId="{FB440841-E699-504B-A2B2-B016C0E2F60A}" srcOrd="0" destOrd="0" presId="urn:microsoft.com/office/officeart/2005/8/layout/arrow3"/>
    <dgm:cxn modelId="{8D60380C-B01E-4A4D-BE28-B2A9D56794BA}" srcId="{C4500776-3869-214D-90F7-C53A3803D1B9}" destId="{485B0EE2-E2D6-9143-8BB2-750CF88CF14F}" srcOrd="1" destOrd="0" parTransId="{8A24717F-DEC5-4047-BEE9-D76EFAED1DB7}" sibTransId="{BB87256C-9A56-DC46-B36A-7F5740825947}"/>
    <dgm:cxn modelId="{B5F2A411-65BC-4148-BA58-281D8E6B15DE}" srcId="{C4500776-3869-214D-90F7-C53A3803D1B9}" destId="{532FFC57-5249-7546-A8C2-538A6E45A5AE}" srcOrd="0" destOrd="0" parTransId="{127957C1-E7B8-2C4D-8571-134EDA1EF507}" sibTransId="{B478CD15-A7B9-7E41-BABA-8C3DFC99094D}"/>
    <dgm:cxn modelId="{20E14366-850D-4B54-8713-05EC91EC4D89}" type="presOf" srcId="{C4500776-3869-214D-90F7-C53A3803D1B9}" destId="{ABFFDF98-E34D-6E4C-94D0-B061EE6F2D8C}" srcOrd="0" destOrd="0" presId="urn:microsoft.com/office/officeart/2005/8/layout/arrow3"/>
    <dgm:cxn modelId="{2FA26AB5-97BB-4F38-9F8D-3ABBA1A553FF}" type="presOf" srcId="{532FFC57-5249-7546-A8C2-538A6E45A5AE}" destId="{E4061D89-FEC4-FC43-AD7E-405BFAA89DF6}" srcOrd="0" destOrd="0" presId="urn:microsoft.com/office/officeart/2005/8/layout/arrow3"/>
    <dgm:cxn modelId="{DAEEC0D4-94EC-9041-9575-C97825135C08}" srcId="{C4500776-3869-214D-90F7-C53A3803D1B9}" destId="{182E1334-9F48-664C-8DF3-61702F4675CB}" srcOrd="2" destOrd="0" parTransId="{79BEE0EA-E554-EE4D-BBD9-2632E27BAC40}" sibTransId="{F324AEE9-575E-9F42-9F35-84C09A1F4A37}"/>
    <dgm:cxn modelId="{396320A7-4CEE-4BC5-9689-D3FDE7FFF7AA}" type="presParOf" srcId="{ABFFDF98-E34D-6E4C-94D0-B061EE6F2D8C}" destId="{1E729E68-4CCE-2949-92ED-DD1A9F0D6BE2}" srcOrd="0" destOrd="0" presId="urn:microsoft.com/office/officeart/2005/8/layout/arrow3"/>
    <dgm:cxn modelId="{6B3938B0-19CF-4669-A833-6D06C21DD18D}" type="presParOf" srcId="{ABFFDF98-E34D-6E4C-94D0-B061EE6F2D8C}" destId="{D0687CCB-CD12-E341-BEDA-2E75B73AE2BA}" srcOrd="1" destOrd="0" presId="urn:microsoft.com/office/officeart/2005/8/layout/arrow3"/>
    <dgm:cxn modelId="{02AB574E-4153-499D-A9D4-37027795F646}" type="presParOf" srcId="{ABFFDF98-E34D-6E4C-94D0-B061EE6F2D8C}" destId="{E4061D89-FEC4-FC43-AD7E-405BFAA89DF6}" srcOrd="2" destOrd="0" presId="urn:microsoft.com/office/officeart/2005/8/layout/arrow3"/>
    <dgm:cxn modelId="{89DD30A9-46EA-40E0-B75F-C6C387AA9582}" type="presParOf" srcId="{ABFFDF98-E34D-6E4C-94D0-B061EE6F2D8C}" destId="{6EF6D0E2-F499-9345-8B08-180AE208EA13}" srcOrd="3" destOrd="0" presId="urn:microsoft.com/office/officeart/2005/8/layout/arrow3"/>
    <dgm:cxn modelId="{20F819F2-B08A-475F-8D65-696E13E3D361}" type="presParOf" srcId="{ABFFDF98-E34D-6E4C-94D0-B061EE6F2D8C}" destId="{FB440841-E699-504B-A2B2-B016C0E2F60A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E78DC2B-5EE8-994B-B91B-29BBB67FF692}" type="doc">
      <dgm:prSet loTypeId="urn:microsoft.com/office/officeart/2005/8/layout/arrow4" loCatId="" qsTypeId="urn:microsoft.com/office/officeart/2005/8/quickstyle/3D9" qsCatId="3D" csTypeId="urn:microsoft.com/office/officeart/2005/8/colors/accent2_5" csCatId="accent2" phldr="1"/>
      <dgm:spPr/>
      <dgm:t>
        <a:bodyPr/>
        <a:lstStyle/>
        <a:p>
          <a:endParaRPr lang="en-US"/>
        </a:p>
      </dgm:t>
    </dgm:pt>
    <dgm:pt modelId="{9FCE278A-8ABE-4A48-8012-4AB19D6F4364}">
      <dgm:prSet phldrT="[Text]"/>
      <dgm:spPr/>
      <dgm:t>
        <a:bodyPr/>
        <a:lstStyle/>
        <a:p>
          <a:r>
            <a:rPr lang="en-US" dirty="0"/>
            <a:t>Equal/greater volume of production, quality of service or other activities performed</a:t>
          </a:r>
          <a:endParaRPr lang="en-US" b="0" dirty="0">
            <a:solidFill>
              <a:srgbClr val="002060"/>
            </a:solidFill>
            <a:latin typeface="Arial"/>
            <a:cs typeface="Arial"/>
          </a:endParaRPr>
        </a:p>
      </dgm:t>
    </dgm:pt>
    <dgm:pt modelId="{BD9081D0-5DE5-0A44-98EE-1B5D771B1EA2}" type="parTrans" cxnId="{1FD2FCB9-C787-1443-9AE3-8DBEFC4A939D}">
      <dgm:prSet/>
      <dgm:spPr/>
      <dgm:t>
        <a:bodyPr/>
        <a:lstStyle/>
        <a:p>
          <a:endParaRPr lang="en-US"/>
        </a:p>
      </dgm:t>
    </dgm:pt>
    <dgm:pt modelId="{F1BF0A32-CC53-034E-8417-54047589C1D3}" type="sibTrans" cxnId="{1FD2FCB9-C787-1443-9AE3-8DBEFC4A939D}">
      <dgm:prSet/>
      <dgm:spPr/>
      <dgm:t>
        <a:bodyPr/>
        <a:lstStyle/>
        <a:p>
          <a:endParaRPr lang="en-US"/>
        </a:p>
      </dgm:t>
    </dgm:pt>
    <dgm:pt modelId="{DA5F9D23-2D3F-3F4E-9E5A-561A8BA5F05F}">
      <dgm:prSet phldrT="[Text]"/>
      <dgm:spPr/>
      <dgm:t>
        <a:bodyPr/>
        <a:lstStyle/>
        <a:p>
          <a:r>
            <a:rPr lang="en-US" b="0" i="0" dirty="0"/>
            <a:t>Reduction of energy consumption</a:t>
          </a:r>
          <a:r>
            <a:rPr lang="sr-Cyrl-CS" b="0" dirty="0">
              <a:solidFill>
                <a:srgbClr val="002060"/>
              </a:solidFill>
              <a:latin typeface="Arial"/>
              <a:cs typeface="Arial"/>
            </a:rPr>
            <a:t> </a:t>
          </a:r>
          <a:endParaRPr lang="en-US" b="0" dirty="0">
            <a:solidFill>
              <a:srgbClr val="002060"/>
            </a:solidFill>
            <a:latin typeface="Arial"/>
            <a:cs typeface="Arial"/>
          </a:endParaRPr>
        </a:p>
      </dgm:t>
    </dgm:pt>
    <dgm:pt modelId="{201C1A84-FEC1-2D40-9657-69B9E3610C2D}" type="parTrans" cxnId="{DBD7E9EB-3E3F-7144-B3D9-A9B70C052956}">
      <dgm:prSet/>
      <dgm:spPr/>
      <dgm:t>
        <a:bodyPr/>
        <a:lstStyle/>
        <a:p>
          <a:endParaRPr lang="en-US"/>
        </a:p>
      </dgm:t>
    </dgm:pt>
    <dgm:pt modelId="{7E7790FD-1017-DE46-8BF8-C31928571824}" type="sibTrans" cxnId="{DBD7E9EB-3E3F-7144-B3D9-A9B70C052956}">
      <dgm:prSet/>
      <dgm:spPr/>
      <dgm:t>
        <a:bodyPr/>
        <a:lstStyle/>
        <a:p>
          <a:endParaRPr lang="en-US"/>
        </a:p>
      </dgm:t>
    </dgm:pt>
    <dgm:pt modelId="{1FA24666-D10C-484E-ACA0-7D40498B9B6B}" type="pres">
      <dgm:prSet presAssocID="{4E78DC2B-5EE8-994B-B91B-29BBB67FF692}" presName="compositeShape" presStyleCnt="0">
        <dgm:presLayoutVars>
          <dgm:chMax val="2"/>
          <dgm:dir/>
          <dgm:resizeHandles val="exact"/>
        </dgm:presLayoutVars>
      </dgm:prSet>
      <dgm:spPr/>
    </dgm:pt>
    <dgm:pt modelId="{82EE63B6-5DE5-A24E-9052-45C1E82FD21F}" type="pres">
      <dgm:prSet presAssocID="{9FCE278A-8ABE-4A48-8012-4AB19D6F4364}" presName="upArrow" presStyleLbl="node1" presStyleIdx="0" presStyleCnt="2"/>
      <dgm:spPr/>
    </dgm:pt>
    <dgm:pt modelId="{04E151A7-6387-1547-ADC3-5C236E2FE4CD}" type="pres">
      <dgm:prSet presAssocID="{9FCE278A-8ABE-4A48-8012-4AB19D6F4364}" presName="upArrowText" presStyleLbl="revTx" presStyleIdx="0" presStyleCnt="2">
        <dgm:presLayoutVars>
          <dgm:chMax val="0"/>
          <dgm:bulletEnabled val="1"/>
        </dgm:presLayoutVars>
      </dgm:prSet>
      <dgm:spPr/>
    </dgm:pt>
    <dgm:pt modelId="{7A48B366-C1A9-324D-A789-A8E1675772B2}" type="pres">
      <dgm:prSet presAssocID="{DA5F9D23-2D3F-3F4E-9E5A-561A8BA5F05F}" presName="downArrow" presStyleLbl="node1" presStyleIdx="1" presStyleCnt="2"/>
      <dgm:spPr/>
    </dgm:pt>
    <dgm:pt modelId="{FB6EBDC7-77BF-E044-8CBB-BE5BD80B8926}" type="pres">
      <dgm:prSet presAssocID="{DA5F9D23-2D3F-3F4E-9E5A-561A8BA5F05F}" presName="downArrowText" presStyleLbl="revTx" presStyleIdx="1" presStyleCnt="2">
        <dgm:presLayoutVars>
          <dgm:chMax val="0"/>
          <dgm:bulletEnabled val="1"/>
        </dgm:presLayoutVars>
      </dgm:prSet>
      <dgm:spPr/>
    </dgm:pt>
  </dgm:ptLst>
  <dgm:cxnLst>
    <dgm:cxn modelId="{1FD2FCB9-C787-1443-9AE3-8DBEFC4A939D}" srcId="{4E78DC2B-5EE8-994B-B91B-29BBB67FF692}" destId="{9FCE278A-8ABE-4A48-8012-4AB19D6F4364}" srcOrd="0" destOrd="0" parTransId="{BD9081D0-5DE5-0A44-98EE-1B5D771B1EA2}" sibTransId="{F1BF0A32-CC53-034E-8417-54047589C1D3}"/>
    <dgm:cxn modelId="{92FAA9BC-E388-4C0F-88CF-EF42B5CF6424}" type="presOf" srcId="{9FCE278A-8ABE-4A48-8012-4AB19D6F4364}" destId="{04E151A7-6387-1547-ADC3-5C236E2FE4CD}" srcOrd="0" destOrd="0" presId="urn:microsoft.com/office/officeart/2005/8/layout/arrow4"/>
    <dgm:cxn modelId="{AFCDA9BF-4A42-4E2C-A06E-B3BC7CACA641}" type="presOf" srcId="{DA5F9D23-2D3F-3F4E-9E5A-561A8BA5F05F}" destId="{FB6EBDC7-77BF-E044-8CBB-BE5BD80B8926}" srcOrd="0" destOrd="0" presId="urn:microsoft.com/office/officeart/2005/8/layout/arrow4"/>
    <dgm:cxn modelId="{DBD7E9EB-3E3F-7144-B3D9-A9B70C052956}" srcId="{4E78DC2B-5EE8-994B-B91B-29BBB67FF692}" destId="{DA5F9D23-2D3F-3F4E-9E5A-561A8BA5F05F}" srcOrd="1" destOrd="0" parTransId="{201C1A84-FEC1-2D40-9657-69B9E3610C2D}" sibTransId="{7E7790FD-1017-DE46-8BF8-C31928571824}"/>
    <dgm:cxn modelId="{436C95F5-845D-4F9C-83EB-F710BC8544FC}" type="presOf" srcId="{4E78DC2B-5EE8-994B-B91B-29BBB67FF692}" destId="{1FA24666-D10C-484E-ACA0-7D40498B9B6B}" srcOrd="0" destOrd="0" presId="urn:microsoft.com/office/officeart/2005/8/layout/arrow4"/>
    <dgm:cxn modelId="{CC2D773E-300E-4659-A710-CD730208918C}" type="presParOf" srcId="{1FA24666-D10C-484E-ACA0-7D40498B9B6B}" destId="{82EE63B6-5DE5-A24E-9052-45C1E82FD21F}" srcOrd="0" destOrd="0" presId="urn:microsoft.com/office/officeart/2005/8/layout/arrow4"/>
    <dgm:cxn modelId="{9F2A5146-90EA-4D9F-B625-5E939D8A5C5A}" type="presParOf" srcId="{1FA24666-D10C-484E-ACA0-7D40498B9B6B}" destId="{04E151A7-6387-1547-ADC3-5C236E2FE4CD}" srcOrd="1" destOrd="0" presId="urn:microsoft.com/office/officeart/2005/8/layout/arrow4"/>
    <dgm:cxn modelId="{D964FCFB-C0AB-4BFA-B570-A1DA5E115BB0}" type="presParOf" srcId="{1FA24666-D10C-484E-ACA0-7D40498B9B6B}" destId="{7A48B366-C1A9-324D-A789-A8E1675772B2}" srcOrd="2" destOrd="0" presId="urn:microsoft.com/office/officeart/2005/8/layout/arrow4"/>
    <dgm:cxn modelId="{60EB5AAB-1DD1-4F2A-9466-3006FD459EC5}" type="presParOf" srcId="{1FA24666-D10C-484E-ACA0-7D40498B9B6B}" destId="{FB6EBDC7-77BF-E044-8CBB-BE5BD80B8926}" srcOrd="3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37F8E6E-21EE-1F4F-9969-15463F1350FD}" type="doc">
      <dgm:prSet loTypeId="urn:microsoft.com/office/officeart/2009/3/layout/PlusandMinus" loCatId="" qsTypeId="urn:microsoft.com/office/officeart/2005/8/quickstyle/3D9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7465401-B4A4-4642-A1EA-114A0F7A5B53}">
      <dgm:prSet phldrT="[Text]"/>
      <dgm:spPr/>
      <dgm:t>
        <a:bodyPr/>
        <a:lstStyle/>
        <a:p>
          <a:pPr algn="ctr"/>
          <a:endParaRPr lang="sr-Cyrl-CS" b="0" dirty="0">
            <a:latin typeface="+mj-lt"/>
            <a:cs typeface="Arial"/>
          </a:endParaRPr>
        </a:p>
        <a:p>
          <a:pPr algn="ctr"/>
          <a:r>
            <a:rPr lang="en-US" dirty="0"/>
            <a:t>The concept of energy efficiency</a:t>
          </a:r>
          <a:endParaRPr lang="en-US" b="0" dirty="0">
            <a:latin typeface="+mj-lt"/>
            <a:cs typeface="Arial"/>
          </a:endParaRPr>
        </a:p>
      </dgm:t>
    </dgm:pt>
    <dgm:pt modelId="{22EA8392-6E5C-984D-AE6A-5EE85805EA2E}" type="parTrans" cxnId="{EB28C737-A2ED-5E4C-B512-ECDDCF21B1AC}">
      <dgm:prSet/>
      <dgm:spPr/>
      <dgm:t>
        <a:bodyPr/>
        <a:lstStyle/>
        <a:p>
          <a:endParaRPr lang="en-US"/>
        </a:p>
      </dgm:t>
    </dgm:pt>
    <dgm:pt modelId="{331A5625-1F7E-6C44-98CB-16F3A69A42EC}" type="sibTrans" cxnId="{EB28C737-A2ED-5E4C-B512-ECDDCF21B1AC}">
      <dgm:prSet/>
      <dgm:spPr/>
      <dgm:t>
        <a:bodyPr/>
        <a:lstStyle/>
        <a:p>
          <a:endParaRPr lang="en-US"/>
        </a:p>
      </dgm:t>
    </dgm:pt>
    <dgm:pt modelId="{9948C3B0-A1CA-D348-84FC-EA27416AC106}">
      <dgm:prSet phldrT="[Text]"/>
      <dgm:spPr/>
      <dgm:t>
        <a:bodyPr/>
        <a:lstStyle/>
        <a:p>
          <a:pPr algn="ctr"/>
          <a:endParaRPr lang="sr-Cyrl-CS" b="0" dirty="0">
            <a:latin typeface="Arial"/>
            <a:cs typeface="Arial"/>
          </a:endParaRPr>
        </a:p>
        <a:p>
          <a:pPr algn="ctr"/>
          <a:r>
            <a:rPr lang="en-US" dirty="0"/>
            <a:t>Savings</a:t>
          </a:r>
          <a:endParaRPr lang="en-US" b="0" dirty="0">
            <a:latin typeface="Arial"/>
            <a:cs typeface="Arial"/>
          </a:endParaRPr>
        </a:p>
      </dgm:t>
    </dgm:pt>
    <dgm:pt modelId="{E37C256B-FAAB-AA47-AFA5-33ECF0DC9BDC}" type="parTrans" cxnId="{CDA9CAC6-D63A-BD47-86E9-93076F51847E}">
      <dgm:prSet/>
      <dgm:spPr/>
      <dgm:t>
        <a:bodyPr/>
        <a:lstStyle/>
        <a:p>
          <a:endParaRPr lang="en-US"/>
        </a:p>
      </dgm:t>
    </dgm:pt>
    <dgm:pt modelId="{F5BAFC4E-0103-9D4A-8E6E-575379C2CCAC}" type="sibTrans" cxnId="{CDA9CAC6-D63A-BD47-86E9-93076F51847E}">
      <dgm:prSet/>
      <dgm:spPr/>
      <dgm:t>
        <a:bodyPr/>
        <a:lstStyle/>
        <a:p>
          <a:endParaRPr lang="en-US"/>
        </a:p>
      </dgm:t>
    </dgm:pt>
    <dgm:pt modelId="{15A8A05D-4892-2E44-8D48-C3B3030070F1}" type="pres">
      <dgm:prSet presAssocID="{E37F8E6E-21EE-1F4F-9969-15463F1350FD}" presName="Name0" presStyleCnt="0">
        <dgm:presLayoutVars>
          <dgm:chMax val="2"/>
          <dgm:chPref val="2"/>
          <dgm:dir/>
          <dgm:animOne/>
          <dgm:resizeHandles val="exact"/>
        </dgm:presLayoutVars>
      </dgm:prSet>
      <dgm:spPr/>
    </dgm:pt>
    <dgm:pt modelId="{D081E062-C403-D744-A08A-DA64F738B6FA}" type="pres">
      <dgm:prSet presAssocID="{E37F8E6E-21EE-1F4F-9969-15463F1350FD}" presName="Background" presStyleLbl="bgImgPlace1" presStyleIdx="0" presStyleCnt="1" custLinFactNeighborX="1374" custLinFactNeighborY="-1094"/>
      <dgm:spPr/>
    </dgm:pt>
    <dgm:pt modelId="{FE57525D-1794-814F-8EB2-3384B1C6EBA5}" type="pres">
      <dgm:prSet presAssocID="{E37F8E6E-21EE-1F4F-9969-15463F1350FD}" presName="ParentText1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E6E93DF4-8AA6-474D-8609-A579A8988BC1}" type="pres">
      <dgm:prSet presAssocID="{E37F8E6E-21EE-1F4F-9969-15463F1350FD}" presName="ParentText2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E5475A22-07DB-3C4E-B0B0-89D8440D5060}" type="pres">
      <dgm:prSet presAssocID="{E37F8E6E-21EE-1F4F-9969-15463F1350FD}" presName="Plus" presStyleLbl="alignNode1" presStyleIdx="0" presStyleCnt="2"/>
      <dgm:spPr/>
    </dgm:pt>
    <dgm:pt modelId="{C2571579-7F49-A34F-94DB-E5142A2F7A96}" type="pres">
      <dgm:prSet presAssocID="{E37F8E6E-21EE-1F4F-9969-15463F1350FD}" presName="Minus" presStyleLbl="alignNode1" presStyleIdx="1" presStyleCnt="2"/>
      <dgm:spPr/>
    </dgm:pt>
    <dgm:pt modelId="{4F200A6E-9C52-C448-BD24-EF1845AF2DB6}" type="pres">
      <dgm:prSet presAssocID="{E37F8E6E-21EE-1F4F-9969-15463F1350FD}" presName="Divider" presStyleLbl="parChTrans1D1" presStyleIdx="0" presStyleCnt="1"/>
      <dgm:spPr/>
    </dgm:pt>
  </dgm:ptLst>
  <dgm:cxnLst>
    <dgm:cxn modelId="{AA3A281D-7C0D-4920-AB6B-48704ACF9F2D}" type="presOf" srcId="{9948C3B0-A1CA-D348-84FC-EA27416AC106}" destId="{E6E93DF4-8AA6-474D-8609-A579A8988BC1}" srcOrd="0" destOrd="0" presId="urn:microsoft.com/office/officeart/2009/3/layout/PlusandMinus"/>
    <dgm:cxn modelId="{EB28C737-A2ED-5E4C-B512-ECDDCF21B1AC}" srcId="{E37F8E6E-21EE-1F4F-9969-15463F1350FD}" destId="{C7465401-B4A4-4642-A1EA-114A0F7A5B53}" srcOrd="0" destOrd="0" parTransId="{22EA8392-6E5C-984D-AE6A-5EE85805EA2E}" sibTransId="{331A5625-1F7E-6C44-98CB-16F3A69A42EC}"/>
    <dgm:cxn modelId="{D2FCF5A1-641C-4735-AB06-AA8F8448CFEB}" type="presOf" srcId="{C7465401-B4A4-4642-A1EA-114A0F7A5B53}" destId="{FE57525D-1794-814F-8EB2-3384B1C6EBA5}" srcOrd="0" destOrd="0" presId="urn:microsoft.com/office/officeart/2009/3/layout/PlusandMinus"/>
    <dgm:cxn modelId="{CDA9CAC6-D63A-BD47-86E9-93076F51847E}" srcId="{E37F8E6E-21EE-1F4F-9969-15463F1350FD}" destId="{9948C3B0-A1CA-D348-84FC-EA27416AC106}" srcOrd="1" destOrd="0" parTransId="{E37C256B-FAAB-AA47-AFA5-33ECF0DC9BDC}" sibTransId="{F5BAFC4E-0103-9D4A-8E6E-575379C2CCAC}"/>
    <dgm:cxn modelId="{A8C89CE5-BB1E-4D7B-9B05-04EA6B5B5C64}" type="presOf" srcId="{E37F8E6E-21EE-1F4F-9969-15463F1350FD}" destId="{15A8A05D-4892-2E44-8D48-C3B3030070F1}" srcOrd="0" destOrd="0" presId="urn:microsoft.com/office/officeart/2009/3/layout/PlusandMinus"/>
    <dgm:cxn modelId="{72B286BC-72E8-4BCA-8C8C-393CA25A1F77}" type="presParOf" srcId="{15A8A05D-4892-2E44-8D48-C3B3030070F1}" destId="{D081E062-C403-D744-A08A-DA64F738B6FA}" srcOrd="0" destOrd="0" presId="urn:microsoft.com/office/officeart/2009/3/layout/PlusandMinus"/>
    <dgm:cxn modelId="{C5FE5759-7424-471D-A856-C9A38E082DF4}" type="presParOf" srcId="{15A8A05D-4892-2E44-8D48-C3B3030070F1}" destId="{FE57525D-1794-814F-8EB2-3384B1C6EBA5}" srcOrd="1" destOrd="0" presId="urn:microsoft.com/office/officeart/2009/3/layout/PlusandMinus"/>
    <dgm:cxn modelId="{D3BDCB63-4CD0-4AA9-9BCB-658FC5C4D67D}" type="presParOf" srcId="{15A8A05D-4892-2E44-8D48-C3B3030070F1}" destId="{E6E93DF4-8AA6-474D-8609-A579A8988BC1}" srcOrd="2" destOrd="0" presId="urn:microsoft.com/office/officeart/2009/3/layout/PlusandMinus"/>
    <dgm:cxn modelId="{CE1F68EA-F522-421D-8F38-572AB6F46600}" type="presParOf" srcId="{15A8A05D-4892-2E44-8D48-C3B3030070F1}" destId="{E5475A22-07DB-3C4E-B0B0-89D8440D5060}" srcOrd="3" destOrd="0" presId="urn:microsoft.com/office/officeart/2009/3/layout/PlusandMinus"/>
    <dgm:cxn modelId="{3B7C1A8F-6350-4E44-9F2A-209B6696C37A}" type="presParOf" srcId="{15A8A05D-4892-2E44-8D48-C3B3030070F1}" destId="{C2571579-7F49-A34F-94DB-E5142A2F7A96}" srcOrd="4" destOrd="0" presId="urn:microsoft.com/office/officeart/2009/3/layout/PlusandMinus"/>
    <dgm:cxn modelId="{FE43650D-25BC-44F5-BE3C-CB3E5D17E82C}" type="presParOf" srcId="{15A8A05D-4892-2E44-8D48-C3B3030070F1}" destId="{4F200A6E-9C52-C448-BD24-EF1845AF2DB6}" srcOrd="5" destOrd="0" presId="urn:microsoft.com/office/officeart/2009/3/layout/PlusandMinu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729E68-4CCE-2949-92ED-DD1A9F0D6BE2}">
      <dsp:nvSpPr>
        <dsp:cNvPr id="0" name=""/>
        <dsp:cNvSpPr/>
      </dsp:nvSpPr>
      <dsp:spPr>
        <a:xfrm rot="21300000">
          <a:off x="17282" y="1529327"/>
          <a:ext cx="5597406" cy="640987"/>
        </a:xfrm>
        <a:prstGeom prst="mathMinus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687CCB-CD12-E341-BEDA-2E75B73AE2BA}">
      <dsp:nvSpPr>
        <dsp:cNvPr id="0" name=""/>
        <dsp:cNvSpPr/>
      </dsp:nvSpPr>
      <dsp:spPr>
        <a:xfrm>
          <a:off x="675836" y="184982"/>
          <a:ext cx="1689591" cy="1479856"/>
        </a:xfrm>
        <a:prstGeom prst="downArrow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4061D89-FEC4-FC43-AD7E-405BFAA89DF6}">
      <dsp:nvSpPr>
        <dsp:cNvPr id="0" name=""/>
        <dsp:cNvSpPr/>
      </dsp:nvSpPr>
      <dsp:spPr>
        <a:xfrm>
          <a:off x="2984945" y="0"/>
          <a:ext cx="1802231" cy="15538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84912" rIns="184912" bIns="184912" numCol="1" spcCol="1270" anchor="ctr" anchorCtr="0">
          <a:noAutofit/>
          <a:sp3d extrusionH="28000" prstMaterial="matte"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i="0" kern="1200" dirty="0"/>
            <a:t>The realized result in services, goods or energy</a:t>
          </a:r>
          <a:endParaRPr lang="en-US" sz="2600" b="0" kern="1200" dirty="0">
            <a:solidFill>
              <a:srgbClr val="FFFFFF"/>
            </a:solidFill>
            <a:latin typeface="Arial"/>
            <a:cs typeface="Arial"/>
          </a:endParaRPr>
        </a:p>
      </dsp:txBody>
      <dsp:txXfrm>
        <a:off x="2984945" y="0"/>
        <a:ext cx="1802231" cy="1553849"/>
      </dsp:txXfrm>
    </dsp:sp>
    <dsp:sp modelId="{6EF6D0E2-F499-9345-8B08-180AE208EA13}">
      <dsp:nvSpPr>
        <dsp:cNvPr id="0" name=""/>
        <dsp:cNvSpPr/>
      </dsp:nvSpPr>
      <dsp:spPr>
        <a:xfrm>
          <a:off x="3266543" y="2034803"/>
          <a:ext cx="1689591" cy="1479856"/>
        </a:xfrm>
        <a:prstGeom prst="upArrow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B440841-E699-504B-A2B2-B016C0E2F60A}">
      <dsp:nvSpPr>
        <dsp:cNvPr id="0" name=""/>
        <dsp:cNvSpPr/>
      </dsp:nvSpPr>
      <dsp:spPr>
        <a:xfrm>
          <a:off x="844795" y="2145792"/>
          <a:ext cx="1802231" cy="15538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84912" rIns="184912" bIns="184912" numCol="1" spcCol="1270" anchor="ctr" anchorCtr="0">
          <a:noAutofit/>
          <a:sp3d extrusionH="28000" prstMaterial="matte"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i="0" kern="1200" dirty="0"/>
            <a:t>Spent energy</a:t>
          </a:r>
          <a:endParaRPr lang="en-US" sz="2600" b="0" kern="1200" dirty="0">
            <a:solidFill>
              <a:schemeClr val="bg1"/>
            </a:solidFill>
            <a:latin typeface="Arial"/>
            <a:cs typeface="Arial"/>
          </a:endParaRPr>
        </a:p>
      </dsp:txBody>
      <dsp:txXfrm>
        <a:off x="844795" y="2145792"/>
        <a:ext cx="1802231" cy="155384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EE63B6-5DE5-A24E-9052-45C1E82FD21F}">
      <dsp:nvSpPr>
        <dsp:cNvPr id="0" name=""/>
        <dsp:cNvSpPr/>
      </dsp:nvSpPr>
      <dsp:spPr>
        <a:xfrm>
          <a:off x="2715" y="0"/>
          <a:ext cx="1629027" cy="1669884"/>
        </a:xfrm>
        <a:prstGeom prst="upArrow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4E151A7-6387-1547-ADC3-5C236E2FE4CD}">
      <dsp:nvSpPr>
        <dsp:cNvPr id="0" name=""/>
        <dsp:cNvSpPr/>
      </dsp:nvSpPr>
      <dsp:spPr>
        <a:xfrm>
          <a:off x="1680613" y="0"/>
          <a:ext cx="2764409" cy="16698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0" rIns="149352" bIns="149352" numCol="1" spcCol="1270" anchor="ctr" anchorCtr="0">
          <a:noAutofit/>
          <a:sp3d extrusionH="28000" prstMaterial="matte"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Equal/greater volume of production, quality of service or other activities performed</a:t>
          </a:r>
          <a:endParaRPr lang="en-US" sz="2100" b="0" kern="1200" dirty="0">
            <a:solidFill>
              <a:srgbClr val="002060"/>
            </a:solidFill>
            <a:latin typeface="Arial"/>
            <a:cs typeface="Arial"/>
          </a:endParaRPr>
        </a:p>
      </dsp:txBody>
      <dsp:txXfrm>
        <a:off x="1680613" y="0"/>
        <a:ext cx="2764409" cy="1669884"/>
      </dsp:txXfrm>
    </dsp:sp>
    <dsp:sp modelId="{7A48B366-C1A9-324D-A789-A8E1675772B2}">
      <dsp:nvSpPr>
        <dsp:cNvPr id="0" name=""/>
        <dsp:cNvSpPr/>
      </dsp:nvSpPr>
      <dsp:spPr>
        <a:xfrm>
          <a:off x="491423" y="1809041"/>
          <a:ext cx="1629027" cy="1669884"/>
        </a:xfrm>
        <a:prstGeom prst="downArrow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B6EBDC7-77BF-E044-8CBB-BE5BD80B8926}">
      <dsp:nvSpPr>
        <dsp:cNvPr id="0" name=""/>
        <dsp:cNvSpPr/>
      </dsp:nvSpPr>
      <dsp:spPr>
        <a:xfrm>
          <a:off x="2169321" y="1809041"/>
          <a:ext cx="2764409" cy="16698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0" rIns="149352" bIns="149352" numCol="1" spcCol="1270" anchor="ctr" anchorCtr="0">
          <a:noAutofit/>
          <a:sp3d extrusionH="28000" prstMaterial="matte"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0" i="0" kern="1200" dirty="0"/>
            <a:t>Reduction of energy consumption</a:t>
          </a:r>
          <a:r>
            <a:rPr lang="sr-Cyrl-CS" sz="2100" b="0" kern="1200" dirty="0">
              <a:solidFill>
                <a:srgbClr val="002060"/>
              </a:solidFill>
              <a:latin typeface="Arial"/>
              <a:cs typeface="Arial"/>
            </a:rPr>
            <a:t> </a:t>
          </a:r>
          <a:endParaRPr lang="en-US" sz="2100" b="0" kern="1200" dirty="0">
            <a:solidFill>
              <a:srgbClr val="002060"/>
            </a:solidFill>
            <a:latin typeface="Arial"/>
            <a:cs typeface="Arial"/>
          </a:endParaRPr>
        </a:p>
      </dsp:txBody>
      <dsp:txXfrm>
        <a:off x="2169321" y="1809041"/>
        <a:ext cx="2764409" cy="166988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81E062-C403-D744-A08A-DA64F738B6FA}">
      <dsp:nvSpPr>
        <dsp:cNvPr id="0" name=""/>
        <dsp:cNvSpPr/>
      </dsp:nvSpPr>
      <dsp:spPr>
        <a:xfrm>
          <a:off x="868289" y="673943"/>
          <a:ext cx="6557241" cy="3388742"/>
        </a:xfrm>
        <a:prstGeom prst="rect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57525D-1794-814F-8EB2-3384B1C6EBA5}">
      <dsp:nvSpPr>
        <dsp:cNvPr id="0" name=""/>
        <dsp:cNvSpPr/>
      </dsp:nvSpPr>
      <dsp:spPr>
        <a:xfrm>
          <a:off x="974156" y="1107333"/>
          <a:ext cx="3044972" cy="28990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105" tIns="78105" rIns="78105" bIns="78105" numCol="1" spcCol="1270" anchor="t" anchorCtr="0">
          <a:noAutofit/>
          <a:sp3d extrusionH="28000" prstMaterial="matte"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r-Cyrl-CS" sz="4100" b="0" kern="1200" dirty="0">
            <a:latin typeface="+mj-lt"/>
            <a:cs typeface="Arial"/>
          </a:endParaRPr>
        </a:p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/>
            <a:t>The concept of energy efficiency</a:t>
          </a:r>
          <a:endParaRPr lang="en-US" sz="4100" b="0" kern="1200" dirty="0">
            <a:latin typeface="+mj-lt"/>
            <a:cs typeface="Arial"/>
          </a:endParaRPr>
        </a:p>
      </dsp:txBody>
      <dsp:txXfrm>
        <a:off x="974156" y="1107333"/>
        <a:ext cx="3044972" cy="2899028"/>
      </dsp:txXfrm>
    </dsp:sp>
    <dsp:sp modelId="{E6E93DF4-8AA6-474D-8609-A579A8988BC1}">
      <dsp:nvSpPr>
        <dsp:cNvPr id="0" name=""/>
        <dsp:cNvSpPr/>
      </dsp:nvSpPr>
      <dsp:spPr>
        <a:xfrm>
          <a:off x="4086961" y="1107333"/>
          <a:ext cx="3044972" cy="28990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105" tIns="78105" rIns="78105" bIns="78105" numCol="1" spcCol="1270" anchor="t" anchorCtr="0">
          <a:noAutofit/>
          <a:sp3d extrusionH="28000" prstMaterial="matte"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r-Cyrl-CS" sz="4100" b="0" kern="1200" dirty="0">
            <a:latin typeface="Arial"/>
            <a:cs typeface="Arial"/>
          </a:endParaRPr>
        </a:p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/>
            <a:t>Savings</a:t>
          </a:r>
          <a:endParaRPr lang="en-US" sz="4100" b="0" kern="1200" dirty="0">
            <a:latin typeface="Arial"/>
            <a:cs typeface="Arial"/>
          </a:endParaRPr>
        </a:p>
      </dsp:txBody>
      <dsp:txXfrm>
        <a:off x="4086961" y="1107333"/>
        <a:ext cx="3044972" cy="2899028"/>
      </dsp:txXfrm>
    </dsp:sp>
    <dsp:sp modelId="{E5475A22-07DB-3C4E-B0B0-89D8440D5060}">
      <dsp:nvSpPr>
        <dsp:cNvPr id="0" name=""/>
        <dsp:cNvSpPr/>
      </dsp:nvSpPr>
      <dsp:spPr>
        <a:xfrm>
          <a:off x="99857" y="32854"/>
          <a:ext cx="1281300" cy="1281300"/>
        </a:xfrm>
        <a:prstGeom prst="plus">
          <a:avLst>
            <a:gd name="adj" fmla="val 328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2571579-7F49-A34F-94DB-E5142A2F7A96}">
      <dsp:nvSpPr>
        <dsp:cNvPr id="0" name=""/>
        <dsp:cNvSpPr/>
      </dsp:nvSpPr>
      <dsp:spPr>
        <a:xfrm>
          <a:off x="6430987" y="493640"/>
          <a:ext cx="1205929" cy="413261"/>
        </a:xfrm>
        <a:prstGeom prst="rect">
          <a:avLst/>
        </a:prstGeom>
        <a:solidFill>
          <a:schemeClr val="accent2">
            <a:hueOff val="-2964286"/>
            <a:satOff val="14200"/>
            <a:lumOff val="13137"/>
            <a:alphaOff val="0"/>
          </a:schemeClr>
        </a:solidFill>
        <a:ln w="12700" cap="rnd" cmpd="sng" algn="ctr">
          <a:solidFill>
            <a:schemeClr val="accent2">
              <a:hueOff val="-2964286"/>
              <a:satOff val="14200"/>
              <a:lumOff val="13137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F200A6E-9C52-C448-BD24-EF1845AF2DB6}">
      <dsp:nvSpPr>
        <dsp:cNvPr id="0" name=""/>
        <dsp:cNvSpPr/>
      </dsp:nvSpPr>
      <dsp:spPr>
        <a:xfrm>
          <a:off x="4056813" y="1113532"/>
          <a:ext cx="753" cy="2768850"/>
        </a:xfrm>
        <a:prstGeom prst="line">
          <a:avLst/>
        </a:pr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2735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PlusandMinus">
  <dgm:title val=""/>
  <dgm:desc val=""/>
  <dgm:catLst>
    <dgm:cat type="relationship" pri="36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2"/>
      <dgm:chPref val="2"/>
      <dgm:dir/>
      <dgm:animOne/>
      <dgm:resizeHandles val="exact"/>
    </dgm:varLst>
    <dgm:alg type="composite">
      <dgm:param type="ar" val="1.8238"/>
    </dgm:alg>
    <dgm:shape xmlns:r="http://schemas.openxmlformats.org/officeDocument/2006/relationships" r:blip="">
      <dgm:adjLst/>
    </dgm:shape>
    <dgm:choose name="Name1">
      <dgm:if name="Name2" func="var" arg="dir" op="equ" val="norm">
        <dgm:constrLst>
          <dgm:constr type="primFontSz" for="des" ptType="node" op="equ" val="65"/>
          <dgm:constr type="l" for="ch" forName="Background" refType="w" fact="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l" for="ch" forName="ParentText1" refType="w" fact="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l" for="ch" forName="ParentText2" refType="w" fact="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l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l" for="ch" forName="Minus" refType="w" fact="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l" for="ch" forName="Divider" refType="w" fact="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if>
      <dgm:else name="Name3">
        <dgm:constrLst>
          <dgm:constr type="primFontSz" for="des" ptType="node" op="equ" val="65"/>
          <dgm:constr type="r" for="ch" forName="Background" refType="w" fact="-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r" for="ch" forName="ParentText1" refType="w" fact="-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r" for="ch" forName="ParentText2" refType="w" fact="-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r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r" for="ch" forName="Minus" refType="w" fact="-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r" for="ch" forName="Divider" refType="w" fact="-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else>
    </dgm:choose>
    <dgm:layoutNode name="Background" styleLbl="bgImgPlace1">
      <dgm:alg type="sp"/>
      <dgm:shape xmlns:r="http://schemas.openxmlformats.org/officeDocument/2006/relationships" type="rect" r:blip="">
        <dgm:adjLst/>
      </dgm:shape>
      <dgm:presOf/>
    </dgm:layoutNode>
    <dgm:layoutNode name="ParentText1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1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arentText2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2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lus" styleLbl="alignNode1">
      <dgm:alg type="sp"/>
      <dgm:shape xmlns:r="http://schemas.openxmlformats.org/officeDocument/2006/relationships" type="plus" r:blip="">
        <dgm:adjLst>
          <dgm:adj idx="1" val="0.3281"/>
        </dgm:adjLst>
      </dgm:shape>
      <dgm:presOf/>
    </dgm:layoutNode>
    <dgm:layoutNode name="Minus" styleLbl="alignNode1">
      <dgm:alg type="sp"/>
      <dgm:shape xmlns:r="http://schemas.openxmlformats.org/officeDocument/2006/relationships" type="rect" r:blip="">
        <dgm:adjLst/>
      </dgm:shape>
      <dgm:presOf/>
    </dgm:layoutNode>
    <dgm:layoutNode name="Divider" styleLbl="parChTrans1D1">
      <dgm:alg type="sp"/>
      <dgm:shape xmlns:r="http://schemas.openxmlformats.org/officeDocument/2006/relationships" type="line" r:blip="">
        <dgm:adjLst/>
      </dgm:shape>
      <dgm:presOf/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95AE90-B726-4843-94F8-7785ECCE6BE4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0FF65E-ACA3-4DF9-80EC-7CFDA16CC5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3342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r>
              <a:rPr lang="sr-Cyrl-CS" dirty="0"/>
              <a:t>Енергетска ефикасност јесте однос између утрошене енергије  и оствареног резултата у услугама, добрима или енергији (Закон о ефикасном коришћењеу енергије)</a:t>
            </a:r>
            <a:endParaRPr lang="en-US" dirty="0"/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504BC5B-8C0B-3E4F-AB67-64697B94B07D}" type="slidenum">
              <a:rPr lang="en-US" sz="1200">
                <a:latin typeface="Calibri" charset="0"/>
              </a:rPr>
              <a:pPr eaLnBrk="1" hangingPunct="1"/>
              <a:t>4</a:t>
            </a:fld>
            <a:endParaRPr lang="en-US" sz="120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7311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r>
              <a:rPr lang="sr-Cyrl-CS" b="1" dirty="0"/>
              <a:t>Не треба поистовећивати ЕЕ са штедњом или смањеном потрошњом који су последица или недостатка енергије за обављање неке делатности или превисоке цене енергије.</a:t>
            </a:r>
            <a:endParaRPr lang="en-US" b="1" dirty="0"/>
          </a:p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0B32E06-9950-664A-A985-BCE7B6FD6CE4}" type="slidenum">
              <a:rPr lang="en-US" sz="1200">
                <a:latin typeface="Calibri" charset="0"/>
              </a:rPr>
              <a:pPr eaLnBrk="1" hangingPunct="1"/>
              <a:t>5</a:t>
            </a:fld>
            <a:endParaRPr lang="en-US" sz="120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31215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CD3FD-BE54-4400-942B-C6C15AA73DFD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283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CD3FD-BE54-4400-942B-C6C15AA73DFD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488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CD3FD-BE54-4400-942B-C6C15AA73DFD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133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CD3FD-BE54-4400-942B-C6C15AA73DFD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818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CD3FD-BE54-4400-942B-C6C15AA73DFD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28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CD3FD-BE54-4400-942B-C6C15AA73DFD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734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CD3FD-BE54-4400-942B-C6C15AA73DFD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57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CD3FD-BE54-4400-942B-C6C15AA73DFD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514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CD3FD-BE54-4400-942B-C6C15AA73DFD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717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CD3FD-BE54-4400-942B-C6C15AA73DFD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898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CD3FD-BE54-4400-942B-C6C15AA73DFD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41666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CD3FD-BE54-4400-942B-C6C15AA73DFD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0279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CD3FD-BE54-4400-942B-C6C15AA73DFD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853684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CD3FD-BE54-4400-942B-C6C15AA73DFD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2030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CD3FD-BE54-4400-942B-C6C15AA73DFD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2511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CD3FD-BE54-4400-942B-C6C15AA73DFD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666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7CD3FD-BE54-4400-942B-C6C15AA73DFD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4C0CD32-A6C8-4BA5-B3DF-D8325E32C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963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  <p:sldLayoutId id="2147483729" r:id="rId14"/>
    <p:sldLayoutId id="2147483730" r:id="rId15"/>
    <p:sldLayoutId id="214748373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kvir za tekst 18">
            <a:extLst>
              <a:ext uri="{FF2B5EF4-FFF2-40B4-BE49-F238E27FC236}">
                <a16:creationId xmlns:a16="http://schemas.microsoft.com/office/drawing/2014/main" id="{81FC3B4B-673C-5B30-6346-4AAF6DCD7B89}"/>
              </a:ext>
            </a:extLst>
          </p:cNvPr>
          <p:cNvSpPr txBox="1"/>
          <p:nvPr/>
        </p:nvSpPr>
        <p:spPr>
          <a:xfrm>
            <a:off x="-5803901" y="2782669"/>
            <a:ext cx="231648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r-Latn-R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WHY </a:t>
            </a:r>
            <a:r>
              <a:rPr 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ENERGY EFFICIENCY</a:t>
            </a:r>
            <a:r>
              <a:rPr lang="sr-Latn-R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?</a:t>
            </a:r>
            <a:endParaRPr lang="en-US" sz="4000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784524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>
            <a:extLst>
              <a:ext uri="{FF2B5EF4-FFF2-40B4-BE49-F238E27FC236}">
                <a16:creationId xmlns:a16="http://schemas.microsoft.com/office/drawing/2014/main" id="{DDE8DE2B-61C1-46D5-BEB8-521321C182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E012C92A-B902-4B69-BDCF-CCA3021FCB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A2BDBC14-42A0-4182-BFBA-0751F6350C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Rectangle 23">
              <a:extLst>
                <a:ext uri="{FF2B5EF4-FFF2-40B4-BE49-F238E27FC236}">
                  <a16:creationId xmlns:a16="http://schemas.microsoft.com/office/drawing/2014/main" id="{902DC474-5BCC-4188-ACDC-AD63E6B187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5" name="Rectangle 25">
              <a:extLst>
                <a:ext uri="{FF2B5EF4-FFF2-40B4-BE49-F238E27FC236}">
                  <a16:creationId xmlns:a16="http://schemas.microsoft.com/office/drawing/2014/main" id="{7B427019-8592-4032-931B-4F27104C9D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6" name="Isosceles Triangle 55">
              <a:extLst>
                <a:ext uri="{FF2B5EF4-FFF2-40B4-BE49-F238E27FC236}">
                  <a16:creationId xmlns:a16="http://schemas.microsoft.com/office/drawing/2014/main" id="{1D6E2CEA-A5BB-4CF7-B907-AE4DBF6748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7" name="Rectangle 27">
              <a:extLst>
                <a:ext uri="{FF2B5EF4-FFF2-40B4-BE49-F238E27FC236}">
                  <a16:creationId xmlns:a16="http://schemas.microsoft.com/office/drawing/2014/main" id="{78D09D5A-29CC-4B32-9CE1-72E607558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8" name="Rectangle 28">
              <a:extLst>
                <a:ext uri="{FF2B5EF4-FFF2-40B4-BE49-F238E27FC236}">
                  <a16:creationId xmlns:a16="http://schemas.microsoft.com/office/drawing/2014/main" id="{6DF3A3FC-950B-40B0-923D-0F0BC1A542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9" name="Rectangle 29">
              <a:extLst>
                <a:ext uri="{FF2B5EF4-FFF2-40B4-BE49-F238E27FC236}">
                  <a16:creationId xmlns:a16="http://schemas.microsoft.com/office/drawing/2014/main" id="{BCA0F2E1-CD3D-4521-9CCB-41A5CC6C5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60" name="Isosceles Triangle 59">
              <a:extLst>
                <a:ext uri="{FF2B5EF4-FFF2-40B4-BE49-F238E27FC236}">
                  <a16:creationId xmlns:a16="http://schemas.microsoft.com/office/drawing/2014/main" id="{9BA4F16A-21DC-462A-AD37-0A93C8B79E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61" name="Isosceles Triangle 60">
              <a:extLst>
                <a:ext uri="{FF2B5EF4-FFF2-40B4-BE49-F238E27FC236}">
                  <a16:creationId xmlns:a16="http://schemas.microsoft.com/office/drawing/2014/main" id="{FB75EBDD-038D-4572-A372-1149382957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63" name="Rectangle 62">
            <a:extLst>
              <a:ext uri="{FF2B5EF4-FFF2-40B4-BE49-F238E27FC236}">
                <a16:creationId xmlns:a16="http://schemas.microsoft.com/office/drawing/2014/main" id="{21029ED5-F105-4DD2-99C8-1E4422817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2D621E68-BF28-4A1C-B1A2-4E55E139E7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BE8BBE4D-F0DF-49B9-B75A-99DAC53ACA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Rectangle 23">
              <a:extLst>
                <a:ext uri="{FF2B5EF4-FFF2-40B4-BE49-F238E27FC236}">
                  <a16:creationId xmlns:a16="http://schemas.microsoft.com/office/drawing/2014/main" id="{E0F07DDC-34A6-46A1-9DE9-2BBE2931A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68" name="Rectangle 25">
              <a:extLst>
                <a:ext uri="{FF2B5EF4-FFF2-40B4-BE49-F238E27FC236}">
                  <a16:creationId xmlns:a16="http://schemas.microsoft.com/office/drawing/2014/main" id="{2CEB2BF9-B8DB-45B9-86EA-D197B5B1AE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69" name="Isosceles Triangle 68">
              <a:extLst>
                <a:ext uri="{FF2B5EF4-FFF2-40B4-BE49-F238E27FC236}">
                  <a16:creationId xmlns:a16="http://schemas.microsoft.com/office/drawing/2014/main" id="{08B5BB34-3801-4E70-A981-FE007635E1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0" name="Rectangle 27">
              <a:extLst>
                <a:ext uri="{FF2B5EF4-FFF2-40B4-BE49-F238E27FC236}">
                  <a16:creationId xmlns:a16="http://schemas.microsoft.com/office/drawing/2014/main" id="{38432A75-2CEB-463C-A8F2-ABB50A79F4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1" name="Rectangle 28">
              <a:extLst>
                <a:ext uri="{FF2B5EF4-FFF2-40B4-BE49-F238E27FC236}">
                  <a16:creationId xmlns:a16="http://schemas.microsoft.com/office/drawing/2014/main" id="{E7E850B8-C050-4597-8BEB-113FEC9A27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2" name="Rectangle 29">
              <a:extLst>
                <a:ext uri="{FF2B5EF4-FFF2-40B4-BE49-F238E27FC236}">
                  <a16:creationId xmlns:a16="http://schemas.microsoft.com/office/drawing/2014/main" id="{24ACC798-9CEC-4B6F-A8DD-F8E6FCCCF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3" name="Isosceles Triangle 72">
              <a:extLst>
                <a:ext uri="{FF2B5EF4-FFF2-40B4-BE49-F238E27FC236}">
                  <a16:creationId xmlns:a16="http://schemas.microsoft.com/office/drawing/2014/main" id="{1D58A8C6-1294-4CD9-89BC-F1E981A524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4" name="Isosceles Triangle 73">
              <a:extLst>
                <a:ext uri="{FF2B5EF4-FFF2-40B4-BE49-F238E27FC236}">
                  <a16:creationId xmlns:a16="http://schemas.microsoft.com/office/drawing/2014/main" id="{F32F2ED6-6143-46C4-A641-72D42732B6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76" name="Rectangle 75">
            <a:extLst>
              <a:ext uri="{FF2B5EF4-FFF2-40B4-BE49-F238E27FC236}">
                <a16:creationId xmlns:a16="http://schemas.microsoft.com/office/drawing/2014/main" id="{5C9652B3-A450-4ED6-8FBF-F536BA60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222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FE1F58A-9767-9BAD-45EF-A4819E3A31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752" r="1" b="4021"/>
          <a:stretch/>
        </p:blipFill>
        <p:spPr>
          <a:xfrm>
            <a:off x="943028" y="736088"/>
            <a:ext cx="10401956" cy="5377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544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A9078-50E7-1D8B-B3C9-0D75036CC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Achieving all European Green goals is defined by increasing ENERGY EFFICIENCY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5344DF-4EB1-3D1E-01F7-0691934C44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2121778"/>
            <a:ext cx="4714224" cy="4496340"/>
          </a:xfrm>
        </p:spPr>
        <p:txBody>
          <a:bodyPr>
            <a:normAutofit/>
          </a:bodyPr>
          <a:lstStyle/>
          <a:p>
            <a:r>
              <a:rPr lang="en-US" sz="2400" b="0" i="0" dirty="0">
                <a:solidFill>
                  <a:srgbClr val="242424"/>
                </a:solidFill>
                <a:effectLst/>
                <a:latin typeface="source-serif-pro"/>
              </a:rPr>
              <a:t>In a world where we like to flaunt our allegiance and show our actions, being energy efficient is like being a silent hero, working for one's own sake, and for the planet's.</a:t>
            </a:r>
            <a:endParaRPr lang="en-US" sz="2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9BE24E-A22A-DFB4-6F1F-17A9B3B5BA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07998" y="2099446"/>
            <a:ext cx="5139559" cy="3880773"/>
          </a:xfrm>
        </p:spPr>
        <p:txBody>
          <a:bodyPr>
            <a:normAutofit/>
          </a:bodyPr>
          <a:lstStyle/>
          <a:p>
            <a:r>
              <a:rPr lang="en-US" sz="2000" b="1" i="0" dirty="0">
                <a:solidFill>
                  <a:srgbClr val="344151"/>
                </a:solidFill>
                <a:effectLst/>
                <a:latin typeface="Montserrat" panose="020F0502020204030204" pitchFamily="2" charset="0"/>
              </a:rPr>
              <a:t>“Money spent in energy efficiency is not a cost, but rather an investment into a more sustainable future. Climate change and energy transition is one of the biggest challenges of this century. Renew Europe will remain vigilant” - </a:t>
            </a:r>
            <a:r>
              <a:rPr lang="it-IT" sz="2000" b="1" i="0" dirty="0">
                <a:solidFill>
                  <a:srgbClr val="344151"/>
                </a:solidFill>
                <a:effectLst/>
                <a:latin typeface="Montserrat" panose="020F0502020204030204" pitchFamily="2" charset="0"/>
              </a:rPr>
              <a:t>Nicola Danti </a:t>
            </a:r>
            <a:r>
              <a:rPr lang="it-IT" sz="2000" b="0" i="0" dirty="0">
                <a:solidFill>
                  <a:srgbClr val="344151"/>
                </a:solidFill>
                <a:effectLst/>
                <a:latin typeface="Montserrat" panose="020F0502020204030204" pitchFamily="2" charset="0"/>
              </a:rPr>
              <a:t>(Italia Viva, Italy)</a:t>
            </a:r>
            <a:r>
              <a:rPr lang="it-IT" sz="2000" b="1" i="0" dirty="0">
                <a:solidFill>
                  <a:srgbClr val="344151"/>
                </a:solidFill>
                <a:effectLst/>
                <a:latin typeface="Montserrat" panose="020F0502020204030204" pitchFamily="2" charset="0"/>
              </a:rPr>
              <a:t>, </a:t>
            </a:r>
            <a:r>
              <a:rPr lang="it-IT" sz="2000" b="0" i="0" dirty="0">
                <a:solidFill>
                  <a:srgbClr val="344151"/>
                </a:solidFill>
                <a:effectLst/>
                <a:latin typeface="Montserrat" panose="020F0502020204030204" pitchFamily="2" charset="0"/>
              </a:rPr>
              <a:t>Renew Europe Vice-President</a:t>
            </a:r>
            <a:endParaRPr lang="en-US" sz="2000" dirty="0"/>
          </a:p>
        </p:txBody>
      </p:sp>
      <p:pic>
        <p:nvPicPr>
          <p:cNvPr id="5" name="Picture 8" descr="obnovljivi-izvori-energije">
            <a:extLst>
              <a:ext uri="{FF2B5EF4-FFF2-40B4-BE49-F238E27FC236}">
                <a16:creationId xmlns:a16="http://schemas.microsoft.com/office/drawing/2014/main" id="{694718FB-E717-98FE-818B-C8D8562CA1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06340" y="4295337"/>
            <a:ext cx="2907884" cy="2044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4877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29A4623-9514-154C-9AE1-3C85574CE7B1}" type="slidenum">
              <a:rPr lang="en-US" sz="1400"/>
              <a:pPr eaLnBrk="1" hangingPunct="1"/>
              <a:t>4</a:t>
            </a:fld>
            <a:endParaRPr lang="en-US" sz="1400"/>
          </a:p>
        </p:txBody>
      </p:sp>
      <p:sp>
        <p:nvSpPr>
          <p:cNvPr id="3073" name="Title 1"/>
          <p:cNvSpPr>
            <a:spLocks noGrp="1"/>
          </p:cNvSpPr>
          <p:nvPr>
            <p:ph type="title"/>
          </p:nvPr>
        </p:nvSpPr>
        <p:spPr>
          <a:xfrm>
            <a:off x="3952590" y="169536"/>
            <a:ext cx="6573520" cy="76993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6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Energy efficiency?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5454360"/>
              </p:ext>
            </p:extLst>
          </p:nvPr>
        </p:nvGraphicFramePr>
        <p:xfrm>
          <a:off x="0" y="1324304"/>
          <a:ext cx="5631972" cy="36996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229A4AA0-28EA-FF20-F44F-D22C82EF72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892" y="5482997"/>
            <a:ext cx="9625184" cy="9592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202124"/>
                </a:solidFill>
                <a:latin typeface="inherit"/>
              </a:rPr>
              <a:t>Energy efficiency is the relationship between the energy used and the achieved result in services, goods or energy</a:t>
            </a:r>
            <a:r>
              <a:rPr lang="en-US" altLang="en-US" sz="3200" dirty="0"/>
              <a:t> </a:t>
            </a:r>
            <a:endParaRPr lang="en-US" altLang="en-US" sz="3200" dirty="0"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8A73A4-167E-A59B-5B82-070AE43E4088}"/>
              </a:ext>
            </a:extLst>
          </p:cNvPr>
          <p:cNvSpPr txBox="1">
            <a:spLocks/>
          </p:cNvSpPr>
          <p:nvPr/>
        </p:nvSpPr>
        <p:spPr>
          <a:xfrm>
            <a:off x="1525059" y="390525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b="1" dirty="0">
                <a:solidFill>
                  <a:schemeClr val="tx1"/>
                </a:solidFill>
              </a:rPr>
              <a:t>Energy efficiency ?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F079BD72-EC89-2A6C-13DA-3EBBA5D5A59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1407897"/>
              </p:ext>
            </p:extLst>
          </p:nvPr>
        </p:nvGraphicFramePr>
        <p:xfrm>
          <a:off x="6036354" y="1324302"/>
          <a:ext cx="4936446" cy="3478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2753744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66B0CA5-AECF-394A-835C-4A02CEA3B588}" type="slidenum">
              <a:rPr lang="en-US" sz="1400"/>
              <a:pPr eaLnBrk="1" hangingPunct="1"/>
              <a:t>5</a:t>
            </a:fld>
            <a:endParaRPr lang="en-US" sz="140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5543039"/>
              </p:ext>
            </p:extLst>
          </p:nvPr>
        </p:nvGraphicFramePr>
        <p:xfrm>
          <a:off x="1634358" y="451513"/>
          <a:ext cx="7736774" cy="4132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4"/>
          <p:cNvSpPr/>
          <p:nvPr/>
        </p:nvSpPr>
        <p:spPr>
          <a:xfrm>
            <a:off x="378949" y="4929159"/>
            <a:ext cx="899218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</a:pPr>
            <a:br>
              <a:rPr lang="en-US" dirty="0"/>
            </a:br>
            <a:r>
              <a:rPr lang="en-US" sz="2400" dirty="0">
                <a:solidFill>
                  <a:srgbClr val="202124"/>
                </a:solidFill>
                <a:latin typeface="arial" panose="020B0604020202020204" pitchFamily="34" charset="0"/>
              </a:rPr>
              <a:t>EE should not be equated with savings or reduced consumption, which are the result of either a lack of energy to perform some activity or excessively high energy prices.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1A4FF38-8E16-D5FD-7FEE-96D29D97D479}"/>
              </a:ext>
            </a:extLst>
          </p:cNvPr>
          <p:cNvSpPr txBox="1">
            <a:spLocks/>
          </p:cNvSpPr>
          <p:nvPr/>
        </p:nvSpPr>
        <p:spPr>
          <a:xfrm>
            <a:off x="1525059" y="390525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b="1" dirty="0">
                <a:solidFill>
                  <a:schemeClr val="tx1"/>
                </a:solidFill>
              </a:rPr>
              <a:t>Energy efficiency ?</a:t>
            </a:r>
          </a:p>
        </p:txBody>
      </p:sp>
    </p:spTree>
    <p:extLst>
      <p:ext uri="{BB962C8B-B14F-4D97-AF65-F5344CB8AC3E}">
        <p14:creationId xmlns:p14="http://schemas.microsoft.com/office/powerpoint/2010/main" val="1194018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DDE8DE2B-61C1-46D5-BEB8-521321C182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32" name="Straight Connector 1031">
              <a:extLst>
                <a:ext uri="{FF2B5EF4-FFF2-40B4-BE49-F238E27FC236}">
                  <a16:creationId xmlns:a16="http://schemas.microsoft.com/office/drawing/2014/main" id="{E012C92A-B902-4B69-BDCF-CCA3021FCB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A2BDBC14-42A0-4182-BFBA-0751F6350C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4" name="Rectangle 23">
              <a:extLst>
                <a:ext uri="{FF2B5EF4-FFF2-40B4-BE49-F238E27FC236}">
                  <a16:creationId xmlns:a16="http://schemas.microsoft.com/office/drawing/2014/main" id="{902DC474-5BCC-4188-ACDC-AD63E6B187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035" name="Rectangle 25">
              <a:extLst>
                <a:ext uri="{FF2B5EF4-FFF2-40B4-BE49-F238E27FC236}">
                  <a16:creationId xmlns:a16="http://schemas.microsoft.com/office/drawing/2014/main" id="{7B427019-8592-4032-931B-4F27104C9D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036" name="Isosceles Triangle 1035">
              <a:extLst>
                <a:ext uri="{FF2B5EF4-FFF2-40B4-BE49-F238E27FC236}">
                  <a16:creationId xmlns:a16="http://schemas.microsoft.com/office/drawing/2014/main" id="{1D6E2CEA-A5BB-4CF7-B907-AE4DBF6748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037" name="Rectangle 27">
              <a:extLst>
                <a:ext uri="{FF2B5EF4-FFF2-40B4-BE49-F238E27FC236}">
                  <a16:creationId xmlns:a16="http://schemas.microsoft.com/office/drawing/2014/main" id="{78D09D5A-29CC-4B32-9CE1-72E607558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038" name="Rectangle 28">
              <a:extLst>
                <a:ext uri="{FF2B5EF4-FFF2-40B4-BE49-F238E27FC236}">
                  <a16:creationId xmlns:a16="http://schemas.microsoft.com/office/drawing/2014/main" id="{6DF3A3FC-950B-40B0-923D-0F0BC1A542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039" name="Rectangle 29">
              <a:extLst>
                <a:ext uri="{FF2B5EF4-FFF2-40B4-BE49-F238E27FC236}">
                  <a16:creationId xmlns:a16="http://schemas.microsoft.com/office/drawing/2014/main" id="{BCA0F2E1-CD3D-4521-9CCB-41A5CC6C5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040" name="Isosceles Triangle 1039">
              <a:extLst>
                <a:ext uri="{FF2B5EF4-FFF2-40B4-BE49-F238E27FC236}">
                  <a16:creationId xmlns:a16="http://schemas.microsoft.com/office/drawing/2014/main" id="{9BA4F16A-21DC-462A-AD37-0A93C8B79E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041" name="Isosceles Triangle 1040">
              <a:extLst>
                <a:ext uri="{FF2B5EF4-FFF2-40B4-BE49-F238E27FC236}">
                  <a16:creationId xmlns:a16="http://schemas.microsoft.com/office/drawing/2014/main" id="{FB75EBDD-038D-4572-A372-1149382957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1043" name="Rectangle 1042">
            <a:extLst>
              <a:ext uri="{FF2B5EF4-FFF2-40B4-BE49-F238E27FC236}">
                <a16:creationId xmlns:a16="http://schemas.microsoft.com/office/drawing/2014/main" id="{21029ED5-F105-4DD2-99C8-1E4422817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45" name="Group 1044">
            <a:extLst>
              <a:ext uri="{FF2B5EF4-FFF2-40B4-BE49-F238E27FC236}">
                <a16:creationId xmlns:a16="http://schemas.microsoft.com/office/drawing/2014/main" id="{2D621E68-BF28-4A1C-B1A2-4E55E139E7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46" name="Straight Connector 1045">
              <a:extLst>
                <a:ext uri="{FF2B5EF4-FFF2-40B4-BE49-F238E27FC236}">
                  <a16:creationId xmlns:a16="http://schemas.microsoft.com/office/drawing/2014/main" id="{BE8BBE4D-F0DF-49B9-B75A-99DAC53ACA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47" name="Rectangle 23">
              <a:extLst>
                <a:ext uri="{FF2B5EF4-FFF2-40B4-BE49-F238E27FC236}">
                  <a16:creationId xmlns:a16="http://schemas.microsoft.com/office/drawing/2014/main" id="{E0F07DDC-34A6-46A1-9DE9-2BBE2931A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048" name="Rectangle 25">
              <a:extLst>
                <a:ext uri="{FF2B5EF4-FFF2-40B4-BE49-F238E27FC236}">
                  <a16:creationId xmlns:a16="http://schemas.microsoft.com/office/drawing/2014/main" id="{2CEB2BF9-B8DB-45B9-86EA-D197B5B1AE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049" name="Isosceles Triangle 1048">
              <a:extLst>
                <a:ext uri="{FF2B5EF4-FFF2-40B4-BE49-F238E27FC236}">
                  <a16:creationId xmlns:a16="http://schemas.microsoft.com/office/drawing/2014/main" id="{08B5BB34-3801-4E70-A981-FE007635E1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050" name="Rectangle 27">
              <a:extLst>
                <a:ext uri="{FF2B5EF4-FFF2-40B4-BE49-F238E27FC236}">
                  <a16:creationId xmlns:a16="http://schemas.microsoft.com/office/drawing/2014/main" id="{38432A75-2CEB-463C-A8F2-ABB50A79F4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051" name="Rectangle 28">
              <a:extLst>
                <a:ext uri="{FF2B5EF4-FFF2-40B4-BE49-F238E27FC236}">
                  <a16:creationId xmlns:a16="http://schemas.microsoft.com/office/drawing/2014/main" id="{E7E850B8-C050-4597-8BEB-113FEC9A27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052" name="Rectangle 29">
              <a:extLst>
                <a:ext uri="{FF2B5EF4-FFF2-40B4-BE49-F238E27FC236}">
                  <a16:creationId xmlns:a16="http://schemas.microsoft.com/office/drawing/2014/main" id="{24ACC798-9CEC-4B6F-A8DD-F8E6FCCCF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053" name="Isosceles Triangle 1052">
              <a:extLst>
                <a:ext uri="{FF2B5EF4-FFF2-40B4-BE49-F238E27FC236}">
                  <a16:creationId xmlns:a16="http://schemas.microsoft.com/office/drawing/2014/main" id="{1D58A8C6-1294-4CD9-89BC-F1E981A524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054" name="Isosceles Triangle 1053">
              <a:extLst>
                <a:ext uri="{FF2B5EF4-FFF2-40B4-BE49-F238E27FC236}">
                  <a16:creationId xmlns:a16="http://schemas.microsoft.com/office/drawing/2014/main" id="{F32F2ED6-6143-46C4-A641-72D42732B6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1056" name="Rectangle 1055">
            <a:extLst>
              <a:ext uri="{FF2B5EF4-FFF2-40B4-BE49-F238E27FC236}">
                <a16:creationId xmlns:a16="http://schemas.microsoft.com/office/drawing/2014/main" id="{5C9652B3-A450-4ED6-8FBF-F536BA60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222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Energy efficient home">
            <a:extLst>
              <a:ext uri="{FF2B5EF4-FFF2-40B4-BE49-F238E27FC236}">
                <a16:creationId xmlns:a16="http://schemas.microsoft.com/office/drawing/2014/main" id="{2C5D1BAA-C11C-1561-FF58-81B0E51321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97" r="1" b="1"/>
          <a:stretch/>
        </p:blipFill>
        <p:spPr bwMode="auto">
          <a:xfrm>
            <a:off x="568452" y="571500"/>
            <a:ext cx="11055096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66341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oster of a person throwing a trash can&#10;&#10;Description automatically generated">
            <a:extLst>
              <a:ext uri="{FF2B5EF4-FFF2-40B4-BE49-F238E27FC236}">
                <a16:creationId xmlns:a16="http://schemas.microsoft.com/office/drawing/2014/main" id="{B29AC793-867E-AA37-1E29-72B9178FAC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822" b="1192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0077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214</TotalTime>
  <Words>251</Words>
  <Application>Microsoft Office PowerPoint</Application>
  <PresentationFormat>Widescreen</PresentationFormat>
  <Paragraphs>23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Arial</vt:lpstr>
      <vt:lpstr>Arial</vt:lpstr>
      <vt:lpstr>Calibri</vt:lpstr>
      <vt:lpstr>inherit</vt:lpstr>
      <vt:lpstr>Montserrat</vt:lpstr>
      <vt:lpstr>source-serif-pro</vt:lpstr>
      <vt:lpstr>Trebuchet MS</vt:lpstr>
      <vt:lpstr>Wingdings 3</vt:lpstr>
      <vt:lpstr>Facet</vt:lpstr>
      <vt:lpstr>PowerPoint Presentation</vt:lpstr>
      <vt:lpstr>PowerPoint Presentation</vt:lpstr>
      <vt:lpstr>Achieving all European Green goals is defined by increasing ENERGY EFFICIENCY</vt:lpstr>
      <vt:lpstr>Energy efficiency?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ivan pavlovic</dc:creator>
  <cp:lastModifiedBy>ivan pavlovic</cp:lastModifiedBy>
  <cp:revision>5</cp:revision>
  <dcterms:created xsi:type="dcterms:W3CDTF">2023-12-12T14:57:43Z</dcterms:created>
  <dcterms:modified xsi:type="dcterms:W3CDTF">2024-01-16T22:02:19Z</dcterms:modified>
</cp:coreProperties>
</file>