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29042-0439-4EE5-BE52-C962EBA4D7CF}" type="datetimeFigureOut">
              <a:rPr lang="bg-BG" smtClean="0"/>
              <a:t>17.2.2024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FE5CA-EE1A-48D9-B081-6AF81DF3B81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0087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98549-5A9E-4537-BA9D-CDC6B67AA274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8085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978058" y="1357612"/>
            <a:ext cx="7766936" cy="1041031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 при устойчивата икономика</a:t>
            </a:r>
            <a:endParaRPr lang="bg-BG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69" y="1878127"/>
            <a:ext cx="3069137" cy="409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391" y="1697276"/>
            <a:ext cx="10327709" cy="4791205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и нейното предназначение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в днешната икономика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Мащабно управление и равноправие на водите 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пряко свързана с устойчивостта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Нововъведенията които преобръщат тенденциите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Нововъведения в технологиите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Нововъведения в управлението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 в пазарните механизми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Търговия</a:t>
            </a:r>
          </a:p>
          <a:p>
            <a:pPr>
              <a:buBlip>
                <a:blip r:embed="rId2"/>
              </a:buBlip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Заплащането на услугите на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екосистемите</a:t>
            </a:r>
          </a:p>
          <a:p>
            <a:pPr>
              <a:buBlip>
                <a:blip r:embed="rId2"/>
              </a:buBlip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Екологични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такси</a:t>
            </a:r>
          </a:p>
          <a:p>
            <a:pPr>
              <a:buBlip>
                <a:blip r:embed="rId2"/>
              </a:buBlip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Съгласуване на икономическите и водните политики</a:t>
            </a:r>
            <a:endParaRPr lang="bg-BG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Blip>
                <a:blip r:embed="rId2"/>
              </a:buBlip>
            </a:pPr>
            <a:endParaRPr lang="bg-BG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92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и нейното предназначение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6698974" cy="2551043"/>
          </a:xfrm>
        </p:spPr>
        <p:txBody>
          <a:bodyPr/>
          <a:lstStyle/>
          <a:p>
            <a:pPr marL="0" indent="0" algn="just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е толкова важна за икономиката, колкото и за човешкия живот. Необходима е за производството на храни, влакна, водноелектрическа енергия и други. Тя е директна съставка в почти всички производствени процеси. Важна е за поддържане на екосистемите, в които живеят хората и от които са зависими. Водата е ценен екологичен ресурс. 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1" y="2968487"/>
            <a:ext cx="11502887" cy="415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91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и нейното предназначение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01687"/>
            <a:ext cx="7295322" cy="3942521"/>
          </a:xfrm>
        </p:spPr>
        <p:txBody>
          <a:bodyPr/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Признаването на водата като ценност идва, когато обеществото се сблъсква с нейния растящия недостиг. През миналия век потреблението на вода е нараснало шесткратно.Преди 50 години хората не са разглеждали водата като глобално оскъден ресурс, но днес надпреварата за чиста вода в много региони се превръща в нещо нормално. Недостигът на вода се дължи на: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ъста на икономиката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рираста на населението 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ромяната на начина на живот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467" y="4053138"/>
            <a:ext cx="6523472" cy="234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3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и нейното предназначение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21534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Растящото търсене и засилващата се надпревара за вода означават, че трябва да бъде направен избор: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разпределението на водата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начините, по които се използва водата 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431272" y="3728828"/>
            <a:ext cx="4447786" cy="1649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Парадоксално е, но засиленото разбиране на ценността на водата за икономиката и надвисналият недостиг са една възможност да се придвижим към по-устойчива глобална икономика.</a:t>
            </a:r>
          </a:p>
          <a:p>
            <a:pPr marL="0" indent="0">
              <a:buNone/>
            </a:pP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89" y="3362738"/>
            <a:ext cx="4840483" cy="276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452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в днешната икономика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724400" y="2749825"/>
            <a:ext cx="7149548" cy="1888435"/>
          </a:xfrm>
        </p:spPr>
        <p:txBody>
          <a:bodyPr/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 70 % от водата в света се използва за производството на хрании влакна в селскотостопанство. Промишлеността потребява другите 20 %, а по-малко от 10 на сто от извличаната в света прясна вода се използва като питейна и за хигиенни нужди.Водата, поддържаща услугите на екосистемите, е извън тези глобални сметки. 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92" y="1501636"/>
            <a:ext cx="2541104" cy="17406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44" y="3694042"/>
            <a:ext cx="2362200" cy="2362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222" y="4792975"/>
            <a:ext cx="1837422" cy="18374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22" y="4340111"/>
            <a:ext cx="5103726" cy="244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в днешната икономика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1954696"/>
          </a:xfrm>
        </p:spPr>
        <p:txBody>
          <a:bodyPr/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Като главен потребител на вода селското стопанство е сърцевината на предизвикателството на управление на водите. Човек се нуждае средно от 2 до 5 литра вода за пиене, а средният дневен прем вода за храната е 3000 литра. Например за производството на един хамбургер са нужни над 10 000 литра вода като се отчита количеството, необходимо за производството на зърно за изхранване на телетата. 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060" y="4463499"/>
            <a:ext cx="2723550" cy="1974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604" y="4266373"/>
            <a:ext cx="2823210" cy="21717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618921" y="5061503"/>
            <a:ext cx="1325218" cy="9872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602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в днешната икономика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Международният институт по управление на водите наскоро установи дали ще има достатъчно вода за производство през 2050 година. Това е напълно възможно единствено при промени в производството и управлението на околната среда. Върху глобалния воден баланс дълбоко влияние оказват множество глобални тенденции, свързани със селскостопанското производство: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астящото население 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роменящият се начин на хранене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ърговията с храни и продукти от влакна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роизводството на биогорива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8000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583" y="745435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Мащабно управление и равноправие на водите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261" y="2339009"/>
            <a:ext cx="6786439" cy="39557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Питейната вода и канализацията имат сравнително скромен дял в глобалния ресурс.В света 1,1 млрд. души нямат достъп до подобрени водни доставки, а 2,7 млрд. нямат канализация. През 2000 година световната общност се договори да определи ЦРХ, което включва намаляване наполовина дела на хората без достъп до вода и канализация.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Докато трите основни потребители на вода се борят за още по-голям дял, екосистемите са най-губещи. За да функционират нормално, те се нуждаят от чиста вода. За поддържането на екосистемите обществата трябва да се грижат за естествения отток на реките и да оставят в тях вода с добро качество. Това се нарича „екологичен отток“.</a:t>
            </a:r>
          </a:p>
          <a:p>
            <a:pPr marL="0" indent="0">
              <a:buNone/>
            </a:pP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700" y="2907197"/>
            <a:ext cx="4126726" cy="25792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370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Мащабно управление и равноправие на водите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210" y="2171700"/>
            <a:ext cx="7195929" cy="4472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Недостигът на вода се разглежда в три равнища: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естно </a:t>
            </a:r>
          </a:p>
          <a:p>
            <a:pPr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ационално</a:t>
            </a:r>
          </a:p>
          <a:p>
            <a:pPr>
              <a:buBlip>
                <a:blip r:embed="rId2"/>
              </a:buBlip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Търговията със стоки, в които са въплътени големи количиства вода, може също да надхвърли местния характер на този ресурс. Водата трябва да се премества от региони с изобилие към региони с недостиг. 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„Докладът за развитие на човека 2006“, изготвен от Програмата на ООН за развитие, подчертава факта, че водната криза се дължи на бедността, неравенството  и на физическия недостиг на вода.</a:t>
            </a: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61" y="2171700"/>
            <a:ext cx="3266407" cy="362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095" y="526774"/>
            <a:ext cx="9601200" cy="1485900"/>
          </a:xfrm>
        </p:spPr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пряко свързана с устойчивостта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550" y="1876822"/>
            <a:ext cx="5870575" cy="44029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3291" y="2789582"/>
            <a:ext cx="5301259" cy="45123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Ценността на водата като ресурс е очевидна във всички икономики. Цената на водата е далеч по-ниска от реалната й икономическа стойност и често дори по-ниска от цената за доставянето й. Инвестира се в пречиствателни станции или язовири, коита увеличават националното богатства, но не се инвестира във влажни зони, речни басейни или подпочвени водоизточници макар да изпълняват същите функции.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943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пряко свързана с устойчивостта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януари 2002 година се проведе Международната конференция по водите и околната среда. Близо 500 правителствени експерти и представители на неправителствени групи от целу свят преха приниципите на Дъблин:</a:t>
            </a:r>
          </a:p>
          <a:p>
            <a:pPr algn="ctr"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Прясната вода е ограничен и уязвим ресурс</a:t>
            </a:r>
          </a:p>
          <a:p>
            <a:pPr algn="ctr"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Развитието и управлението на водите трябва да се основава на подхода на участието</a:t>
            </a:r>
          </a:p>
          <a:p>
            <a:pPr algn="ctr"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Жените имат централна роля в осигуряването, управлението и опазването на водата </a:t>
            </a:r>
          </a:p>
          <a:p>
            <a:pPr algn="ctr">
              <a:buBlip>
                <a:blip r:embed="rId2"/>
              </a:buBlip>
            </a:pP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има икономическа стойнос и следва да се приема като икономическа стока </a:t>
            </a:r>
          </a:p>
          <a:p>
            <a:pPr marL="0" indent="0">
              <a:buNone/>
            </a:pP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9822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66531"/>
            <a:ext cx="9601200" cy="1485900"/>
          </a:xfrm>
        </p:spPr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пряко свързана с устойчивостта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2047461"/>
          </a:xfrm>
        </p:spPr>
        <p:txBody>
          <a:bodyPr/>
          <a:lstStyle/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хора се прид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ъ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ржаха към становището, че водата е „дар на природата“ или „основно човешко право“ и затова трябва да бъде осигурявана безплатно. </a:t>
            </a:r>
          </a:p>
          <a:p>
            <a:pPr marL="0" indent="0">
              <a:buNone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4, за икономическата стойност на водата, беше включен, за да подчертае важността на осъзнаването на пълния обем от икономически ценности, които могат да бъдат получени на ефективното и справедливо разпределяне на водните русурси на рентабилното осигуряване на водни услуги.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64" y="4174435"/>
            <a:ext cx="11489635" cy="301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Нововъведенията, които преобръщат тенденциите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bg-BG" i="1" dirty="0" smtClean="0"/>
              <a:t>Съхраняване и доставка.</a:t>
            </a:r>
          </a:p>
          <a:p>
            <a:pPr>
              <a:buFont typeface="Wingdings" pitchFamily="2" charset="2"/>
              <a:buChar char="Ø"/>
            </a:pPr>
            <a:r>
              <a:rPr lang="bg-BG" i="1" dirty="0" smtClean="0"/>
              <a:t>Разпределяне и ценообразуване.</a:t>
            </a:r>
          </a:p>
          <a:p>
            <a:pPr>
              <a:buFont typeface="Wingdings" pitchFamily="2" charset="2"/>
              <a:buChar char="Ø"/>
            </a:pPr>
            <a:r>
              <a:rPr lang="bg-BG" i="1" dirty="0" smtClean="0"/>
              <a:t>Използване и повторно използване чрез </a:t>
            </a:r>
          </a:p>
          <a:p>
            <a:pPr>
              <a:buFont typeface="Wingdings" pitchFamily="2" charset="2"/>
              <a:buChar char="Ø"/>
            </a:pPr>
            <a:r>
              <a:rPr lang="bg-BG" i="1" dirty="0" smtClean="0"/>
              <a:t>      пречистване на водата.</a:t>
            </a:r>
            <a:endParaRPr lang="bg-BG" i="1" dirty="0"/>
          </a:p>
        </p:txBody>
      </p:sp>
      <p:pic>
        <p:nvPicPr>
          <p:cNvPr id="1026" name="Picture 2" descr="D:\ACER ASPIRE\Презентации\ekologiq\34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048" y="4029163"/>
            <a:ext cx="2603795" cy="2603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ACER ASPIRE\Презентации\ekologiq\shema na zamyrsqwa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52" y="2200046"/>
            <a:ext cx="5060798" cy="3658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03113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err="1" smtClean="0"/>
              <a:t>Нововъвдения</a:t>
            </a:r>
            <a:r>
              <a:rPr lang="bg-BG" dirty="0" smtClean="0"/>
              <a:t> в технологиите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71600" y="2286000"/>
            <a:ext cx="3939436" cy="412732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bg-BG" sz="2800" i="1" dirty="0" smtClean="0"/>
              <a:t>Възприемането на доказано добри практики на агрономията в много страни може да доведе до реални подобрения на производителността на водата.</a:t>
            </a:r>
            <a:endParaRPr lang="bg-BG" sz="2800" i="1" dirty="0"/>
          </a:p>
        </p:txBody>
      </p:sp>
      <p:pic>
        <p:nvPicPr>
          <p:cNvPr id="2050" name="Picture 2" descr="D:\ACER ASPIRE\Презентации\ekologiq\vue generale pivot 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613" y="1697842"/>
            <a:ext cx="5553738" cy="3713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9095624" y="5452139"/>
            <a:ext cx="2185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i="1" u="sng" dirty="0" smtClean="0"/>
              <a:t>Капково напояване</a:t>
            </a:r>
            <a:endParaRPr lang="bg-BG" i="1" u="sng" dirty="0"/>
          </a:p>
        </p:txBody>
      </p:sp>
    </p:spTree>
    <p:extLst>
      <p:ext uri="{BB962C8B-B14F-4D97-AF65-F5344CB8AC3E}">
        <p14:creationId xmlns:p14="http://schemas.microsoft.com/office/powerpoint/2010/main" val="379315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err="1" smtClean="0"/>
              <a:t>Нововъвдения</a:t>
            </a:r>
            <a:r>
              <a:rPr lang="bg-BG" dirty="0" smtClean="0"/>
              <a:t> в управлението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59074" y="1927811"/>
            <a:ext cx="4728575" cy="149059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bg-BG" i="1" dirty="0" smtClean="0"/>
              <a:t>Организации управляващи </a:t>
            </a:r>
            <a:r>
              <a:rPr lang="bg-BG" i="1" dirty="0" err="1" smtClean="0"/>
              <a:t>басейново</a:t>
            </a:r>
            <a:r>
              <a:rPr lang="bg-BG" i="1" dirty="0" smtClean="0"/>
              <a:t> равнище.</a:t>
            </a:r>
          </a:p>
          <a:p>
            <a:pPr>
              <a:buFont typeface="Wingdings" pitchFamily="2" charset="2"/>
              <a:buChar char="Ø"/>
            </a:pPr>
            <a:r>
              <a:rPr lang="bg-BG" i="1" dirty="0" smtClean="0"/>
              <a:t>Създаване на екологични потоци. </a:t>
            </a:r>
            <a:endParaRPr lang="bg-BG" i="1" dirty="0"/>
          </a:p>
        </p:txBody>
      </p:sp>
      <p:pic>
        <p:nvPicPr>
          <p:cNvPr id="3074" name="Picture 2" descr="D:\ACER ASPIRE\Презентации\ekologiq\qzov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839" y="1927811"/>
            <a:ext cx="4758847" cy="3569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ACER ASPIRE\Презентации\ekologiq\vacha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342" y="3418410"/>
            <a:ext cx="4348162" cy="32611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9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Иновации в пазарните механизми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71600" y="2286000"/>
            <a:ext cx="4164904" cy="35814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bg-BG" dirty="0" smtClean="0"/>
              <a:t>Цена на водата.</a:t>
            </a:r>
          </a:p>
          <a:p>
            <a:pPr>
              <a:buFont typeface="Wingdings" pitchFamily="2" charset="2"/>
              <a:buChar char="Ø"/>
            </a:pPr>
            <a:r>
              <a:rPr lang="bg-BG" dirty="0" smtClean="0"/>
              <a:t>Отговорност при ползването й.</a:t>
            </a:r>
          </a:p>
          <a:p>
            <a:pPr>
              <a:buFont typeface="Wingdings" pitchFamily="2" charset="2"/>
              <a:buChar char="Ø"/>
            </a:pPr>
            <a:r>
              <a:rPr lang="bg-BG" dirty="0" smtClean="0"/>
              <a:t>Грижа за ресурсите, за които плащаме.</a:t>
            </a:r>
          </a:p>
          <a:p>
            <a:pPr>
              <a:buFont typeface="Wingdings" pitchFamily="2" charset="2"/>
              <a:buChar char="Ø"/>
            </a:pPr>
            <a:endParaRPr lang="bg-BG" dirty="0"/>
          </a:p>
        </p:txBody>
      </p:sp>
      <p:pic>
        <p:nvPicPr>
          <p:cNvPr id="4098" name="Picture 2" descr="D:\ACER ASPIRE\Презентации\ekologiq\d0bad180d0b0d0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882" y="1409656"/>
            <a:ext cx="3243829" cy="48157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ACER ASPIRE\Презентации\ekologiq\w512h5121390857141pricetag5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6885">
            <a:off x="6066467" y="3951809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99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Търговия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09386"/>
            <a:ext cx="9601200" cy="3581400"/>
          </a:xfrm>
        </p:spPr>
        <p:txBody>
          <a:bodyPr/>
          <a:lstStyle/>
          <a:p>
            <a:r>
              <a:rPr lang="ru-RU" dirty="0"/>
              <a:t>Търговията също може да окаже влияние върху решенията за управление на водите. Глобалната търговия със селскостопански стоки може да пристъпи водния стрес и да отслаби натиска върху </a:t>
            </a:r>
            <a:r>
              <a:rPr lang="ru-RU" dirty="0" smtClean="0"/>
              <a:t>екосистемите.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07" y="2631440"/>
            <a:ext cx="5282134" cy="351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707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Стандарти </a:t>
            </a:r>
            <a:r>
              <a:rPr lang="ru-RU" dirty="0"/>
              <a:t>за здраве и здравеопастност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496" y="2048006"/>
            <a:ext cx="9601200" cy="3581400"/>
          </a:xfrm>
        </p:spPr>
        <p:txBody>
          <a:bodyPr/>
          <a:lstStyle/>
          <a:p>
            <a:r>
              <a:rPr lang="ru-RU" dirty="0"/>
              <a:t>Стандартите за здраве и здравеопастност могат да доведат до реформи и инвестиции в защитата на околната среда.</a:t>
            </a:r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804" y="2880986"/>
            <a:ext cx="9331891" cy="334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038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липсата на ефективни национални регулацционни рамки и практическо прилагане  глобалните пазари могат да задълбочат водния стрес и увреждането на екосистемите. Това може да стане чрез създаването на силни стимули за отделните хора и </a:t>
            </a:r>
            <a:r>
              <a:rPr lang="ru-RU" dirty="0" smtClean="0"/>
              <a:t>ко</a:t>
            </a:r>
            <a:r>
              <a:rPr lang="bg-BG" dirty="0" smtClean="0"/>
              <a:t>р</a:t>
            </a:r>
            <a:r>
              <a:rPr lang="ru-RU" dirty="0" smtClean="0"/>
              <a:t>перациите </a:t>
            </a:r>
            <a:r>
              <a:rPr lang="ru-RU" dirty="0"/>
              <a:t>да произвеждат неподходящи продукти с използването на разрушителни практики – свръхексплоатация на ресурси, прекомерно замърсяване и увреждане на услугите на </a:t>
            </a:r>
            <a:r>
              <a:rPr lang="ru-RU" dirty="0" smtClean="0"/>
              <a:t>екосистемите, на </a:t>
            </a:r>
            <a:r>
              <a:rPr lang="ru-RU" dirty="0"/>
              <a:t>които разчитат бедните и околната среда.</a:t>
            </a:r>
            <a:endParaRPr lang="bg-BG" dirty="0"/>
          </a:p>
        </p:txBody>
      </p:sp>
      <p:sp>
        <p:nvSpPr>
          <p:cNvPr id="4" name="Half Frame 3"/>
          <p:cNvSpPr/>
          <p:nvPr/>
        </p:nvSpPr>
        <p:spPr>
          <a:xfrm>
            <a:off x="926926" y="225468"/>
            <a:ext cx="1089764" cy="1127343"/>
          </a:xfrm>
          <a:prstGeom prst="halfFram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10584494" y="5210828"/>
            <a:ext cx="1315232" cy="1240077"/>
          </a:xfrm>
          <a:prstGeom prst="halfFram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398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661" y="460332"/>
            <a:ext cx="9601200" cy="1485900"/>
          </a:xfrm>
        </p:spPr>
        <p:txBody>
          <a:bodyPr/>
          <a:lstStyle/>
          <a:p>
            <a:pPr algn="ctr"/>
            <a:r>
              <a:rPr lang="ru-RU" dirty="0" smtClean="0"/>
              <a:t>Заплащане </a:t>
            </a:r>
            <a:r>
              <a:rPr lang="ru-RU" dirty="0"/>
              <a:t>на услугите на екосистемите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392" y="1684751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Това е </a:t>
            </a:r>
            <a:r>
              <a:rPr lang="ru-RU" dirty="0"/>
              <a:t>пазарен инструмент, който се стреми да създаде стимули за поддържане на водните ресурси или за заплащане на услугите речните басейни.Открояват се 4 подхода:</a:t>
            </a:r>
          </a:p>
          <a:p>
            <a:r>
              <a:rPr lang="ru-RU" dirty="0" smtClean="0"/>
              <a:t>схеми </a:t>
            </a:r>
            <a:r>
              <a:rPr lang="ru-RU" dirty="0"/>
              <a:t>за частно заплащане</a:t>
            </a:r>
          </a:p>
          <a:p>
            <a:r>
              <a:rPr lang="ru-RU" dirty="0" smtClean="0"/>
              <a:t>търговия </a:t>
            </a:r>
            <a:r>
              <a:rPr lang="ru-RU" dirty="0"/>
              <a:t>по квоти според </a:t>
            </a:r>
            <a:r>
              <a:rPr lang="ru-RU" dirty="0" smtClean="0"/>
              <a:t>определен минимум </a:t>
            </a:r>
            <a:r>
              <a:rPr lang="ru-RU" dirty="0"/>
              <a:t>или </a:t>
            </a:r>
            <a:r>
              <a:rPr lang="ru-RU" dirty="0" smtClean="0"/>
              <a:t>максимум</a:t>
            </a:r>
            <a:endParaRPr lang="ru-RU" dirty="0"/>
          </a:p>
          <a:p>
            <a:r>
              <a:rPr lang="ru-RU" dirty="0" smtClean="0"/>
              <a:t>схеми </a:t>
            </a:r>
            <a:r>
              <a:rPr lang="ru-RU" dirty="0"/>
              <a:t>за сертифициране на екологични стоки</a:t>
            </a:r>
          </a:p>
          <a:p>
            <a:r>
              <a:rPr lang="ru-RU" dirty="0" smtClean="0"/>
              <a:t>схеми </a:t>
            </a:r>
            <a:r>
              <a:rPr lang="ru-RU" dirty="0"/>
              <a:t>за публично плащане, в това число данъчни механизми </a:t>
            </a:r>
          </a:p>
          <a:p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923" y="4435518"/>
            <a:ext cx="6667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310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Екологични такси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09713"/>
            <a:ext cx="9601200" cy="3581400"/>
          </a:xfrm>
        </p:spPr>
        <p:txBody>
          <a:bodyPr/>
          <a:lstStyle/>
          <a:p>
            <a:r>
              <a:rPr lang="bg-BG" dirty="0" smtClean="0"/>
              <a:t>Екологичните такси са фискални механизми, които могат да бъдат използвани, за да се гарантира, че някои или всички външни разходи за земеползване са отчетени в процеса на вземани на решения.</a:t>
            </a:r>
          </a:p>
          <a:p>
            <a:r>
              <a:rPr lang="bg-BG" dirty="0" smtClean="0"/>
              <a:t>Данъцине могат да бъдат използвани като положителен стимул, когато хората се освобождават от тях или като отрицателен – за възпиране на на потреблението и на дейностите, които са вредни за околната среда.</a:t>
            </a:r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26" y="3632549"/>
            <a:ext cx="6296025" cy="258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489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Съгласуване на икономическите и водните политики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085" y="2198315"/>
            <a:ext cx="3551129" cy="3581400"/>
          </a:xfrm>
        </p:spPr>
        <p:txBody>
          <a:bodyPr/>
          <a:lstStyle/>
          <a:p>
            <a:r>
              <a:rPr lang="bg-BG" dirty="0" smtClean="0"/>
              <a:t>Управлението на водите засяга функционирането и структурата на икономиката, а икономическата политика влияе на състояниетто на водните ресурси.</a:t>
            </a:r>
            <a:endParaRPr lang="bg-B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70" y="2079322"/>
            <a:ext cx="7214992" cy="458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7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В една устойчива икономика социалните, икономическите и регулаторните стимули трябва да бъдат съгласувани в подкрепа на:</a:t>
            </a:r>
          </a:p>
          <a:p>
            <a:r>
              <a:rPr lang="bg-BG" dirty="0"/>
              <a:t>у</a:t>
            </a:r>
            <a:r>
              <a:rPr lang="bg-BG" dirty="0" smtClean="0"/>
              <a:t>стойчиви модели на потребление на вода</a:t>
            </a:r>
          </a:p>
          <a:p>
            <a:r>
              <a:rPr lang="bg-BG" dirty="0"/>
              <a:t>р</a:t>
            </a:r>
            <a:r>
              <a:rPr lang="bg-BG" dirty="0" smtClean="0"/>
              <a:t>азпределение на водите в интерес на сегашното и бъдещото благосъстояние</a:t>
            </a:r>
          </a:p>
          <a:p>
            <a:r>
              <a:rPr lang="bg-BG" dirty="0"/>
              <a:t>в</a:t>
            </a:r>
            <a:r>
              <a:rPr lang="bg-BG" smtClean="0"/>
              <a:t>одни </a:t>
            </a:r>
            <a:r>
              <a:rPr lang="bg-BG" dirty="0" smtClean="0"/>
              <a:t>инвестиции, технологии и практики, които подкрепят ефективността, качеството на водата, опазването и целостта на екосистемите.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5999746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1316</Words>
  <Application>Microsoft Office PowerPoint</Application>
  <PresentationFormat>Widescreen</PresentationFormat>
  <Paragraphs>93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Century Gothic</vt:lpstr>
      <vt:lpstr>Times New Roman</vt:lpstr>
      <vt:lpstr>Wingdings</vt:lpstr>
      <vt:lpstr>Wingdings 3</vt:lpstr>
      <vt:lpstr>Wisp</vt:lpstr>
      <vt:lpstr>Водите при устойчивата икономика</vt:lpstr>
      <vt:lpstr>СЪДЪРЖАНИЕ </vt:lpstr>
      <vt:lpstr>Водата и нейното предназначение </vt:lpstr>
      <vt:lpstr>Водата и нейното предназначение </vt:lpstr>
      <vt:lpstr>Водата и нейното предназначение </vt:lpstr>
      <vt:lpstr>Водата в днешната икономика </vt:lpstr>
      <vt:lpstr>Водата в днешната икономика </vt:lpstr>
      <vt:lpstr>Водата в днешната икономика </vt:lpstr>
      <vt:lpstr>Мащабно управление и равноправие на водите</vt:lpstr>
      <vt:lpstr>Мащабно управление и равноправие на водите</vt:lpstr>
      <vt:lpstr>Водата пряко свързана с устойчивостта </vt:lpstr>
      <vt:lpstr>Водата пряко свързана с устойчивостта</vt:lpstr>
      <vt:lpstr>Водата пряко свързана с устойчивостта</vt:lpstr>
      <vt:lpstr>Нововъведенията, които преобръщат тенденциите</vt:lpstr>
      <vt:lpstr>Нововъвдения в технологиите</vt:lpstr>
      <vt:lpstr>Нововъвдения в управлението</vt:lpstr>
      <vt:lpstr>Иновации в пазарните механизми</vt:lpstr>
      <vt:lpstr>Търговия</vt:lpstr>
      <vt:lpstr>Стандарти за здраве и здравеопастност </vt:lpstr>
      <vt:lpstr>PowerPoint Presentation</vt:lpstr>
      <vt:lpstr>Заплащане на услугите на екосистемите </vt:lpstr>
      <vt:lpstr>Екологични такси</vt:lpstr>
      <vt:lpstr>Съгласуване на икономическите и водните политики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Водите при устойчивата икономика</dc:title>
  <dc:creator>Rosity</dc:creator>
  <cp:lastModifiedBy>Rosity</cp:lastModifiedBy>
  <cp:revision>2</cp:revision>
  <dcterms:created xsi:type="dcterms:W3CDTF">2024-02-17T07:45:42Z</dcterms:created>
  <dcterms:modified xsi:type="dcterms:W3CDTF">2024-02-17T10:38:34Z</dcterms:modified>
</cp:coreProperties>
</file>