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7" r:id="rId19"/>
    <p:sldId id="278" r:id="rId20"/>
    <p:sldId id="279" r:id="rId21"/>
    <p:sldId id="28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E29042-0439-4EE5-BE52-C962EBA4D7CF}" type="datetimeFigureOut">
              <a:rPr lang="bg-BG" smtClean="0"/>
              <a:t>17.2.2024 г.</a:t>
            </a:fld>
            <a:endParaRPr lang="bg-B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3FE5CA-EE1A-48D9-B081-6AF81DF3B81F}" type="slidenum">
              <a:rPr lang="bg-BG" smtClean="0"/>
              <a:t>‹#›</a:t>
            </a:fld>
            <a:endParaRPr lang="bg-BG"/>
          </a:p>
        </p:txBody>
      </p:sp>
    </p:spTree>
    <p:extLst>
      <p:ext uri="{BB962C8B-B14F-4D97-AF65-F5344CB8AC3E}">
        <p14:creationId xmlns:p14="http://schemas.microsoft.com/office/powerpoint/2010/main" val="1140087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2F898549-5A9E-4537-BA9D-CDC6B67AA274}" type="slidenum">
              <a:rPr lang="bg-BG" smtClean="0"/>
              <a:t>10</a:t>
            </a:fld>
            <a:endParaRPr lang="bg-BG"/>
          </a:p>
        </p:txBody>
      </p:sp>
    </p:spTree>
    <p:extLst>
      <p:ext uri="{BB962C8B-B14F-4D97-AF65-F5344CB8AC3E}">
        <p14:creationId xmlns:p14="http://schemas.microsoft.com/office/powerpoint/2010/main" val="4080858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2/17/2024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978058" y="1357612"/>
            <a:ext cx="7766936" cy="1041031"/>
          </a:xfrm>
        </p:spPr>
        <p:txBody>
          <a:bodyPr>
            <a:normAutofit fontScale="90000"/>
          </a:bodyPr>
          <a:lstStyle/>
          <a:p>
            <a:pPr algn="ctr"/>
            <a:r>
              <a:rPr lang="en-US" sz="4800" dirty="0">
                <a:latin typeface="Times New Roman" panose="02020603050405020304" pitchFamily="18" charset="0"/>
                <a:cs typeface="Times New Roman" panose="02020603050405020304" pitchFamily="18" charset="0"/>
              </a:rPr>
              <a:t>Water in the sustainable economy</a:t>
            </a:r>
            <a:endParaRPr lang="bg-BG" sz="48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6669" y="1878127"/>
            <a:ext cx="3069137" cy="4092183"/>
          </a:xfrm>
          <a:prstGeom prst="rect">
            <a:avLst/>
          </a:prstGeom>
        </p:spPr>
      </p:pic>
    </p:spTree>
    <p:extLst>
      <p:ext uri="{BB962C8B-B14F-4D97-AF65-F5344CB8AC3E}">
        <p14:creationId xmlns:p14="http://schemas.microsoft.com/office/powerpoint/2010/main" val="2745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Water and its purpose</a:t>
            </a:r>
            <a:r>
              <a:rPr lang="bg-BG" dirty="0">
                <a:latin typeface="Times New Roman" panose="02020603050405020304" pitchFamily="18" charset="0"/>
                <a:cs typeface="Times New Roman" panose="02020603050405020304" pitchFamily="18" charset="0"/>
              </a:rPr>
              <a:t/>
            </a:r>
            <a:br>
              <a:rPr lang="bg-BG" dirty="0">
                <a:latin typeface="Times New Roman" panose="02020603050405020304" pitchFamily="18" charset="0"/>
                <a:cs typeface="Times New Roman" panose="02020603050405020304" pitchFamily="18" charset="0"/>
              </a:rPr>
            </a:br>
            <a:endParaRPr lang="bg-BG" dirty="0"/>
          </a:p>
        </p:txBody>
      </p:sp>
      <p:sp>
        <p:nvSpPr>
          <p:cNvPr id="3" name="Content Placeholder 2"/>
          <p:cNvSpPr>
            <a:spLocks noGrp="1"/>
          </p:cNvSpPr>
          <p:nvPr>
            <p:ph idx="1"/>
          </p:nvPr>
        </p:nvSpPr>
        <p:spPr>
          <a:xfrm>
            <a:off x="1459523" y="2286000"/>
            <a:ext cx="8853854" cy="2551043"/>
          </a:xfrm>
        </p:spPr>
        <p:txBody>
          <a:bodyPr/>
          <a:lstStyle/>
          <a:p>
            <a:pPr marL="0" indent="0" algn="just">
              <a:buNone/>
            </a:pPr>
            <a:r>
              <a:rPr lang="en-US" i="1" dirty="0">
                <a:latin typeface="Times New Roman" panose="02020603050405020304" pitchFamily="18" charset="0"/>
                <a:cs typeface="Times New Roman" panose="02020603050405020304" pitchFamily="18" charset="0"/>
              </a:rPr>
              <a:t>Water is as important to the economy as it is to human life. It is needed for the production of food, fiber, hydroelectric power and more. It is a direct ingredient in almost all production processes. It is important for maintaining the ecosystems in which people live and on which they depend. Water is a valuable environmental resource.</a:t>
            </a:r>
            <a:endParaRPr lang="bg-BG" i="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113" y="3056410"/>
            <a:ext cx="11502887" cy="4155510"/>
          </a:xfrm>
          <a:prstGeom prst="rect">
            <a:avLst/>
          </a:prstGeom>
        </p:spPr>
      </p:pic>
    </p:spTree>
    <p:extLst>
      <p:ext uri="{BB962C8B-B14F-4D97-AF65-F5344CB8AC3E}">
        <p14:creationId xmlns:p14="http://schemas.microsoft.com/office/powerpoint/2010/main" val="1286991823"/>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901687"/>
            <a:ext cx="7295322" cy="3942521"/>
          </a:xfrm>
        </p:spPr>
        <p:txBody>
          <a:bodyPr/>
          <a:lstStyle/>
          <a:p>
            <a:pPr marL="0" indent="0">
              <a:buNone/>
            </a:pPr>
            <a:r>
              <a:rPr lang="en-US" i="1" dirty="0">
                <a:latin typeface="Times New Roman" panose="02020603050405020304" pitchFamily="18" charset="0"/>
                <a:cs typeface="Times New Roman" panose="02020603050405020304" pitchFamily="18" charset="0"/>
              </a:rPr>
              <a:t>The recognition of water as a value comes as society faces its increasing scarcity. In the last century, water consumption has increased </a:t>
            </a:r>
            <a:r>
              <a:rPr lang="en-US" i="1" dirty="0" err="1">
                <a:latin typeface="Times New Roman" panose="02020603050405020304" pitchFamily="18" charset="0"/>
                <a:cs typeface="Times New Roman" panose="02020603050405020304" pitchFamily="18" charset="0"/>
              </a:rPr>
              <a:t>sixfold</a:t>
            </a:r>
            <a:r>
              <a:rPr lang="en-US" i="1" dirty="0">
                <a:latin typeface="Times New Roman" panose="02020603050405020304" pitchFamily="18" charset="0"/>
                <a:cs typeface="Times New Roman" panose="02020603050405020304" pitchFamily="18" charset="0"/>
              </a:rPr>
              <a:t>. 50 years ago, people did not see water as a globally scarce resource, but today the race for clean water in many regions is becoming normal. Water scarcity is due to:</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a:latin typeface="Times New Roman" panose="02020603050405020304" pitchFamily="18" charset="0"/>
                <a:cs typeface="Times New Roman" panose="02020603050405020304" pitchFamily="18" charset="0"/>
              </a:rPr>
              <a:t>the growth of the </a:t>
            </a:r>
            <a:r>
              <a:rPr lang="en-US" i="1" dirty="0" smtClean="0">
                <a:latin typeface="Times New Roman" panose="02020603050405020304" pitchFamily="18" charset="0"/>
                <a:cs typeface="Times New Roman" panose="02020603050405020304" pitchFamily="18" charset="0"/>
              </a:rPr>
              <a:t>economy</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a:latin typeface="Times New Roman" panose="02020603050405020304" pitchFamily="18" charset="0"/>
                <a:cs typeface="Times New Roman" panose="02020603050405020304" pitchFamily="18" charset="0"/>
              </a:rPr>
              <a:t>population growth</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a:latin typeface="Times New Roman" panose="02020603050405020304" pitchFamily="18" charset="0"/>
                <a:cs typeface="Times New Roman" panose="02020603050405020304" pitchFamily="18" charset="0"/>
              </a:rPr>
              <a:t>lifestyle change</a:t>
            </a:r>
            <a:endParaRPr lang="bg-BG" i="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7467" y="4053138"/>
            <a:ext cx="6523472" cy="2340736"/>
          </a:xfrm>
          <a:prstGeom prst="rect">
            <a:avLst/>
          </a:prstGeom>
        </p:spPr>
      </p:pic>
    </p:spTree>
    <p:extLst>
      <p:ext uri="{BB962C8B-B14F-4D97-AF65-F5344CB8AC3E}">
        <p14:creationId xmlns:p14="http://schemas.microsoft.com/office/powerpoint/2010/main" val="1512635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371600" y="1714501"/>
            <a:ext cx="4447786" cy="2724978"/>
          </a:xfrm>
        </p:spPr>
        <p:txBody>
          <a:bodyPr>
            <a:normAutofit/>
          </a:bodyPr>
          <a:lstStyle/>
          <a:p>
            <a:pPr marL="0" indent="0">
              <a:buNone/>
            </a:pPr>
            <a:r>
              <a:rPr lang="en-US" i="1" dirty="0">
                <a:latin typeface="Times New Roman" panose="02020603050405020304" pitchFamily="18" charset="0"/>
                <a:cs typeface="Times New Roman" panose="02020603050405020304" pitchFamily="18" charset="0"/>
              </a:rPr>
              <a:t>Growing demand and an intensifying race for water mean that choices must be made:</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a:latin typeface="Times New Roman" panose="02020603050405020304" pitchFamily="18" charset="0"/>
                <a:cs typeface="Times New Roman" panose="02020603050405020304" pitchFamily="18" charset="0"/>
              </a:rPr>
              <a:t>For the distribution of </a:t>
            </a:r>
            <a:r>
              <a:rPr lang="en-US" i="1" dirty="0" smtClean="0">
                <a:latin typeface="Times New Roman" panose="02020603050405020304" pitchFamily="18" charset="0"/>
                <a:cs typeface="Times New Roman" panose="02020603050405020304" pitchFamily="18" charset="0"/>
              </a:rPr>
              <a:t>water</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a:latin typeface="Times New Roman" panose="02020603050405020304" pitchFamily="18" charset="0"/>
                <a:cs typeface="Times New Roman" panose="02020603050405020304" pitchFamily="18" charset="0"/>
              </a:rPr>
              <a:t>About the ways in which water is used</a:t>
            </a:r>
            <a:endParaRPr lang="bg-BG" i="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7431272" y="3728828"/>
            <a:ext cx="4447786" cy="1649897"/>
          </a:xfrm>
        </p:spPr>
        <p:txBody>
          <a:bodyPr>
            <a:normAutofit/>
          </a:bodyPr>
          <a:lstStyle/>
          <a:p>
            <a:pPr marL="0" indent="0">
              <a:buNone/>
            </a:pPr>
            <a:r>
              <a:rPr lang="en-US" i="1" dirty="0">
                <a:latin typeface="Times New Roman" panose="02020603050405020304" pitchFamily="18" charset="0"/>
                <a:cs typeface="Times New Roman" panose="02020603050405020304" pitchFamily="18" charset="0"/>
              </a:rPr>
              <a:t>Paradoxically, an increased understanding of the value of water to the economy and the looming scarcity is an opportunity to move towards a more sustainable global economy.</a:t>
            </a:r>
            <a:endParaRPr lang="bg-BG" i="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789" y="3362738"/>
            <a:ext cx="4840483" cy="2761490"/>
          </a:xfrm>
          <a:prstGeom prst="rect">
            <a:avLst/>
          </a:prstGeom>
        </p:spPr>
      </p:pic>
    </p:spTree>
    <p:extLst>
      <p:ext uri="{BB962C8B-B14F-4D97-AF65-F5344CB8AC3E}">
        <p14:creationId xmlns:p14="http://schemas.microsoft.com/office/powerpoint/2010/main" val="1943845203"/>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Water in today's economy</a:t>
            </a:r>
            <a:r>
              <a:rPr lang="bg-BG" dirty="0">
                <a:latin typeface="Times New Roman" panose="02020603050405020304" pitchFamily="18" charset="0"/>
                <a:cs typeface="Times New Roman" panose="02020603050405020304" pitchFamily="18" charset="0"/>
              </a:rPr>
              <a:t/>
            </a:r>
            <a:br>
              <a:rPr lang="bg-BG" dirty="0">
                <a:latin typeface="Times New Roman" panose="02020603050405020304" pitchFamily="18" charset="0"/>
                <a:cs typeface="Times New Roman" panose="02020603050405020304" pitchFamily="18" charset="0"/>
              </a:rPr>
            </a:br>
            <a:endParaRPr lang="bg-BG" dirty="0"/>
          </a:p>
        </p:txBody>
      </p:sp>
      <p:sp>
        <p:nvSpPr>
          <p:cNvPr id="9" name="Content Placeholder 8"/>
          <p:cNvSpPr>
            <a:spLocks noGrp="1"/>
          </p:cNvSpPr>
          <p:nvPr>
            <p:ph idx="1"/>
          </p:nvPr>
        </p:nvSpPr>
        <p:spPr>
          <a:xfrm>
            <a:off x="4724400" y="2749825"/>
            <a:ext cx="7149548" cy="1888435"/>
          </a:xfrm>
        </p:spPr>
        <p:txBody>
          <a:bodyPr/>
          <a:lstStyle/>
          <a:p>
            <a:pPr marL="0" indent="0">
              <a:buNone/>
            </a:pPr>
            <a:r>
              <a:rPr lang="en-US" i="1" dirty="0">
                <a:latin typeface="Times New Roman" panose="02020603050405020304" pitchFamily="18" charset="0"/>
                <a:cs typeface="Times New Roman" panose="02020603050405020304" pitchFamily="18" charset="0"/>
              </a:rPr>
              <a:t>Over 70% of the world's water is used for the production of dietary fiber in agriculture. Industry consumes the other 20%, and less than 10% of the world's extracted fresh water is used for drinking and hygiene purposes. Water supporting ecosystem services is excluded from these global accounts.</a:t>
            </a:r>
            <a:endParaRPr lang="bg-BG" i="1"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992" y="1501636"/>
            <a:ext cx="2541104" cy="1740656"/>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444" y="3694042"/>
            <a:ext cx="2362200" cy="23622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7222" y="4792975"/>
            <a:ext cx="1837422" cy="1837422"/>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0222" y="4340111"/>
            <a:ext cx="5103726" cy="2445001"/>
          </a:xfrm>
          <a:prstGeom prst="rect">
            <a:avLst/>
          </a:prstGeom>
        </p:spPr>
      </p:pic>
    </p:spTree>
    <p:extLst>
      <p:ext uri="{BB962C8B-B14F-4D97-AF65-F5344CB8AC3E}">
        <p14:creationId xmlns:p14="http://schemas.microsoft.com/office/powerpoint/2010/main" val="3950628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2286000"/>
            <a:ext cx="9601200" cy="1954696"/>
          </a:xfrm>
        </p:spPr>
        <p:txBody>
          <a:bodyPr/>
          <a:lstStyle/>
          <a:p>
            <a:pPr marL="0" indent="0">
              <a:buNone/>
            </a:pPr>
            <a:r>
              <a:rPr lang="en-US" i="1" dirty="0">
                <a:latin typeface="Times New Roman" panose="02020603050405020304" pitchFamily="18" charset="0"/>
                <a:cs typeface="Times New Roman" panose="02020603050405020304" pitchFamily="18" charset="0"/>
              </a:rPr>
              <a:t>As a major user of water, agriculture is at the heart of the water management challenge. A person needs an average of 2 to 5 liters of water for drinking, and the average daily amount of water for food is 3000 liters. For example, the production of one hamburger requires over 10,000 liters of water, taking into account the amount needed to produce grain to feed the calves.</a:t>
            </a:r>
            <a:endParaRPr lang="bg-BG" i="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1060" y="4463499"/>
            <a:ext cx="2723550" cy="197457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9604" y="4266373"/>
            <a:ext cx="2823210" cy="2171700"/>
          </a:xfrm>
          <a:prstGeom prst="rect">
            <a:avLst/>
          </a:prstGeom>
        </p:spPr>
      </p:pic>
      <p:sp>
        <p:nvSpPr>
          <p:cNvPr id="6" name="Right Arrow 5"/>
          <p:cNvSpPr/>
          <p:nvPr/>
        </p:nvSpPr>
        <p:spPr>
          <a:xfrm>
            <a:off x="5618921" y="5061503"/>
            <a:ext cx="1325218" cy="9872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Tree>
    <p:extLst>
      <p:ext uri="{BB962C8B-B14F-4D97-AF65-F5344CB8AC3E}">
        <p14:creationId xmlns:p14="http://schemas.microsoft.com/office/powerpoint/2010/main" val="404602841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923192"/>
            <a:ext cx="8915400" cy="4988030"/>
          </a:xfrm>
        </p:spPr>
        <p:txBody>
          <a:bodyPr/>
          <a:lstStyle/>
          <a:p>
            <a:pPr marL="0" indent="0">
              <a:buNone/>
            </a:pPr>
            <a:r>
              <a:rPr lang="en-US" i="1" dirty="0">
                <a:latin typeface="Times New Roman" panose="02020603050405020304" pitchFamily="18" charset="0"/>
                <a:cs typeface="Times New Roman" panose="02020603050405020304" pitchFamily="18" charset="0"/>
              </a:rPr>
              <a:t>The International Water Management Institute recently determined whether there will be enough water for production in 2050. This is entirely possible only with changes in production and environmental management. The global water balance is profoundly influenced by numerous global trends related to agricultural production</a:t>
            </a:r>
            <a:r>
              <a:rPr lang="en-US" i="1" dirty="0" smtClean="0">
                <a:latin typeface="Times New Roman" panose="02020603050405020304" pitchFamily="18" charset="0"/>
                <a:cs typeface="Times New Roman" panose="02020603050405020304" pitchFamily="18" charset="0"/>
              </a:rPr>
              <a:t>:</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smtClean="0">
                <a:latin typeface="Times New Roman" panose="02020603050405020304" pitchFamily="18" charset="0"/>
                <a:cs typeface="Times New Roman" panose="02020603050405020304" pitchFamily="18" charset="0"/>
              </a:rPr>
              <a:t>the </a:t>
            </a:r>
            <a:r>
              <a:rPr lang="en-US" i="1" dirty="0">
                <a:latin typeface="Times New Roman" panose="02020603050405020304" pitchFamily="18" charset="0"/>
                <a:cs typeface="Times New Roman" panose="02020603050405020304" pitchFamily="18" charset="0"/>
              </a:rPr>
              <a:t>growing </a:t>
            </a:r>
            <a:r>
              <a:rPr lang="en-US" i="1" dirty="0" smtClean="0">
                <a:latin typeface="Times New Roman" panose="02020603050405020304" pitchFamily="18" charset="0"/>
                <a:cs typeface="Times New Roman" panose="02020603050405020304" pitchFamily="18" charset="0"/>
              </a:rPr>
              <a:t>population</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a:latin typeface="Times New Roman" panose="02020603050405020304" pitchFamily="18" charset="0"/>
                <a:cs typeface="Times New Roman" panose="02020603050405020304" pitchFamily="18" charset="0"/>
              </a:rPr>
              <a:t>the changing way of eating</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a:latin typeface="Times New Roman" panose="02020603050405020304" pitchFamily="18" charset="0"/>
                <a:cs typeface="Times New Roman" panose="02020603050405020304" pitchFamily="18" charset="0"/>
              </a:rPr>
              <a:t>trade in food and fiber </a:t>
            </a:r>
            <a:r>
              <a:rPr lang="en-US" i="1" dirty="0" smtClean="0">
                <a:latin typeface="Times New Roman" panose="02020603050405020304" pitchFamily="18" charset="0"/>
                <a:cs typeface="Times New Roman" panose="02020603050405020304" pitchFamily="18" charset="0"/>
              </a:rPr>
              <a:t>products</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a:latin typeface="Times New Roman" panose="02020603050405020304" pitchFamily="18" charset="0"/>
                <a:cs typeface="Times New Roman" panose="02020603050405020304" pitchFamily="18" charset="0"/>
              </a:rPr>
              <a:t>production of biofuels</a:t>
            </a:r>
            <a:endParaRPr lang="bg-BG"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2800064"/>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8261" y="1028700"/>
            <a:ext cx="6786439" cy="5266083"/>
          </a:xfrm>
        </p:spPr>
        <p:txBody>
          <a:bodyPr>
            <a:normAutofit/>
          </a:bodyPr>
          <a:lstStyle/>
          <a:p>
            <a:pPr marL="0" indent="0">
              <a:buNone/>
            </a:pPr>
            <a:endParaRPr lang="bg-BG" i="1" dirty="0" smtClean="0">
              <a:latin typeface="Times New Roman" panose="02020603050405020304" pitchFamily="18" charset="0"/>
              <a:cs typeface="Times New Roman" panose="02020603050405020304" pitchFamily="18" charset="0"/>
            </a:endParaRPr>
          </a:p>
          <a:p>
            <a:pPr marL="0" indent="0">
              <a:buNone/>
            </a:pPr>
            <a:r>
              <a:rPr lang="en-US" i="1" dirty="0" smtClean="0">
                <a:latin typeface="Times New Roman" panose="02020603050405020304" pitchFamily="18" charset="0"/>
                <a:cs typeface="Times New Roman" panose="02020603050405020304" pitchFamily="18" charset="0"/>
              </a:rPr>
              <a:t>Drinking </a:t>
            </a:r>
            <a:r>
              <a:rPr lang="en-US" i="1" dirty="0">
                <a:latin typeface="Times New Roman" panose="02020603050405020304" pitchFamily="18" charset="0"/>
                <a:cs typeface="Times New Roman" panose="02020603050405020304" pitchFamily="18" charset="0"/>
              </a:rPr>
              <a:t>water and sanitation have a relatively modest share of the global resource. Worldwide, 1.1 billion people lack access to improved water supplies and 2.7 billion lack sanitation. In 2000, the world community agreed to define the MDGs, which include halving the proportion of people without access to water and </a:t>
            </a:r>
            <a:r>
              <a:rPr lang="en-US" i="1" dirty="0" err="1">
                <a:latin typeface="Times New Roman" panose="02020603050405020304" pitchFamily="18" charset="0"/>
                <a:cs typeface="Times New Roman" panose="02020603050405020304" pitchFamily="18" charset="0"/>
              </a:rPr>
              <a:t>sanitation.While</a:t>
            </a:r>
            <a:r>
              <a:rPr lang="en-US" i="1" dirty="0">
                <a:latin typeface="Times New Roman" panose="02020603050405020304" pitchFamily="18" charset="0"/>
                <a:cs typeface="Times New Roman" panose="02020603050405020304" pitchFamily="18" charset="0"/>
              </a:rPr>
              <a:t> the three main water users fight for an even bigger share, ecosystems are the biggest losers. To function normally, they need clean water. To maintain ecosystems, societies must take care of the natural outflow of rivers and leave them with good quality water. This is called "ecological runoff."</a:t>
            </a:r>
            <a:endParaRPr lang="bg-BG" i="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4700" y="1327638"/>
            <a:ext cx="4126726" cy="49671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937047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Large-scale management and water equity</a:t>
            </a:r>
            <a:endParaRPr lang="bg-BG" dirty="0"/>
          </a:p>
        </p:txBody>
      </p:sp>
      <p:sp>
        <p:nvSpPr>
          <p:cNvPr id="3" name="Content Placeholder 2"/>
          <p:cNvSpPr>
            <a:spLocks noGrp="1"/>
          </p:cNvSpPr>
          <p:nvPr>
            <p:ph idx="1"/>
          </p:nvPr>
        </p:nvSpPr>
        <p:spPr>
          <a:xfrm>
            <a:off x="4320210" y="2171700"/>
            <a:ext cx="7195929" cy="4472609"/>
          </a:xfrm>
        </p:spPr>
        <p:txBody>
          <a:bodyPr>
            <a:normAutofit/>
          </a:bodyPr>
          <a:lstStyle/>
          <a:p>
            <a:pPr marL="0" indent="0">
              <a:buNone/>
            </a:pPr>
            <a:r>
              <a:rPr lang="en-US" i="1" dirty="0">
                <a:latin typeface="Times New Roman" panose="02020603050405020304" pitchFamily="18" charset="0"/>
                <a:cs typeface="Times New Roman" panose="02020603050405020304" pitchFamily="18" charset="0"/>
              </a:rPr>
              <a:t>Water scarcity is considered at three levels:</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smtClean="0">
                <a:latin typeface="Times New Roman" panose="02020603050405020304" pitchFamily="18" charset="0"/>
                <a:cs typeface="Times New Roman" panose="02020603050405020304" pitchFamily="18" charset="0"/>
              </a:rPr>
              <a:t>local</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smtClean="0">
                <a:latin typeface="Times New Roman" panose="02020603050405020304" pitchFamily="18" charset="0"/>
                <a:cs typeface="Times New Roman" panose="02020603050405020304" pitchFamily="18" charset="0"/>
              </a:rPr>
              <a:t>national</a:t>
            </a:r>
            <a:endParaRPr lang="bg-BG" i="1" dirty="0" smtClean="0">
              <a:latin typeface="Times New Roman" panose="02020603050405020304" pitchFamily="18" charset="0"/>
              <a:cs typeface="Times New Roman" panose="02020603050405020304" pitchFamily="18" charset="0"/>
            </a:endParaRPr>
          </a:p>
          <a:p>
            <a:pPr>
              <a:buBlip>
                <a:blip r:embed="rId2"/>
              </a:buBlip>
            </a:pPr>
            <a:r>
              <a:rPr lang="en-US" i="1" dirty="0" smtClean="0">
                <a:latin typeface="Times New Roman" panose="02020603050405020304" pitchFamily="18" charset="0"/>
                <a:cs typeface="Times New Roman" panose="02020603050405020304" pitchFamily="18" charset="0"/>
              </a:rPr>
              <a:t>international</a:t>
            </a:r>
            <a:endParaRPr lang="bg-BG" i="1" dirty="0" smtClean="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Trade in commodities that embody large quantities of water can also transcend the local nature of this resource. Water must be moved from regions of abundance to regions of </a:t>
            </a:r>
            <a:r>
              <a:rPr lang="en-US" dirty="0" err="1">
                <a:latin typeface="Times New Roman" panose="02020603050405020304" pitchFamily="18" charset="0"/>
                <a:cs typeface="Times New Roman" panose="02020603050405020304" pitchFamily="18" charset="0"/>
              </a:rPr>
              <a:t>scarcity.The</a:t>
            </a:r>
            <a:r>
              <a:rPr lang="en-US" dirty="0">
                <a:latin typeface="Times New Roman" panose="02020603050405020304" pitchFamily="18" charset="0"/>
                <a:cs typeface="Times New Roman" panose="02020603050405020304" pitchFamily="18" charset="0"/>
              </a:rPr>
              <a:t> "Human Development Report 2006" prepared by the United Nations Development Program highlights the fact that the water crisis is caused by poverty, inequality and the physical scarcity of water.</a:t>
            </a:r>
            <a:endParaRPr lang="bg-BG"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261" y="2171700"/>
            <a:ext cx="3266407" cy="3625712"/>
          </a:xfrm>
          <a:prstGeom prst="rect">
            <a:avLst/>
          </a:prstGeom>
        </p:spPr>
      </p:pic>
    </p:spTree>
    <p:extLst>
      <p:ext uri="{BB962C8B-B14F-4D97-AF65-F5344CB8AC3E}">
        <p14:creationId xmlns:p14="http://schemas.microsoft.com/office/powerpoint/2010/main" val="28271495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924550" y="1876822"/>
            <a:ext cx="5870575" cy="440293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Content Placeholder 5"/>
          <p:cNvSpPr>
            <a:spLocks noGrp="1"/>
          </p:cNvSpPr>
          <p:nvPr>
            <p:ph sz="half" idx="2"/>
          </p:nvPr>
        </p:nvSpPr>
        <p:spPr>
          <a:xfrm>
            <a:off x="623291" y="2789582"/>
            <a:ext cx="5301259" cy="4512365"/>
          </a:xfrm>
        </p:spPr>
        <p:txBody>
          <a:bodyPr>
            <a:normAutofit/>
          </a:bodyPr>
          <a:lstStyle/>
          <a:p>
            <a:pPr marL="0" indent="0" algn="ctr">
              <a:buNone/>
            </a:pPr>
            <a:r>
              <a:rPr lang="en-US" i="1" dirty="0">
                <a:latin typeface="Times New Roman" panose="02020603050405020304" pitchFamily="18" charset="0"/>
                <a:cs typeface="Times New Roman" panose="02020603050405020304" pitchFamily="18" charset="0"/>
              </a:rPr>
              <a:t>The value of water as a resource is evident in all economies. The price of water is far below its real economic value and often even below the cost of delivering it. Investment is made in water treatment plants or dams that increase national wealth, but no investment is made in wetlands, river basins or underground water sources although they perform the same functions.</a:t>
            </a:r>
            <a:endParaRPr lang="bg-BG" dirty="0"/>
          </a:p>
        </p:txBody>
      </p:sp>
    </p:spTree>
    <p:extLst>
      <p:ext uri="{BB962C8B-B14F-4D97-AF65-F5344CB8AC3E}">
        <p14:creationId xmlns:p14="http://schemas.microsoft.com/office/powerpoint/2010/main" val="30943473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i="1" dirty="0">
                <a:latin typeface="Times New Roman" panose="02020603050405020304" pitchFamily="18" charset="0"/>
                <a:cs typeface="Times New Roman" panose="02020603050405020304" pitchFamily="18" charset="0"/>
              </a:rPr>
              <a:t>In January 2002, the International Conference on Water and the Environment was held. Nearly 500 government experts and representatives of non-governmental groups from around the world reviewed the Dublin Principles:</a:t>
            </a:r>
            <a:endParaRPr lang="bg-BG" i="1" dirty="0" smtClean="0">
              <a:latin typeface="Times New Roman" panose="02020603050405020304" pitchFamily="18" charset="0"/>
              <a:cs typeface="Times New Roman" panose="02020603050405020304" pitchFamily="18" charset="0"/>
            </a:endParaRPr>
          </a:p>
          <a:p>
            <a:pPr algn="ctr">
              <a:buBlip>
                <a:blip r:embed="rId2"/>
              </a:buBlip>
            </a:pPr>
            <a:r>
              <a:rPr lang="en-US" i="1" dirty="0">
                <a:latin typeface="Times New Roman" panose="02020603050405020304" pitchFamily="18" charset="0"/>
                <a:cs typeface="Times New Roman" panose="02020603050405020304" pitchFamily="18" charset="0"/>
              </a:rPr>
              <a:t>Fresh water is a limited and vulnerable </a:t>
            </a:r>
            <a:r>
              <a:rPr lang="en-US" i="1" dirty="0" smtClean="0">
                <a:latin typeface="Times New Roman" panose="02020603050405020304" pitchFamily="18" charset="0"/>
                <a:cs typeface="Times New Roman" panose="02020603050405020304" pitchFamily="18" charset="0"/>
              </a:rPr>
              <a:t>resource</a:t>
            </a:r>
          </a:p>
          <a:p>
            <a:pPr algn="ctr">
              <a:buBlip>
                <a:blip r:embed="rId2"/>
              </a:buBlip>
            </a:pPr>
            <a:r>
              <a:rPr lang="en-US" i="1" dirty="0">
                <a:latin typeface="Times New Roman" panose="02020603050405020304" pitchFamily="18" charset="0"/>
                <a:cs typeface="Times New Roman" panose="02020603050405020304" pitchFamily="18" charset="0"/>
              </a:rPr>
              <a:t>Water development and management should be based on a participatory </a:t>
            </a:r>
            <a:r>
              <a:rPr lang="en-US" i="1" dirty="0" smtClean="0">
                <a:latin typeface="Times New Roman" panose="02020603050405020304" pitchFamily="18" charset="0"/>
                <a:cs typeface="Times New Roman" panose="02020603050405020304" pitchFamily="18" charset="0"/>
              </a:rPr>
              <a:t>approach</a:t>
            </a:r>
          </a:p>
          <a:p>
            <a:pPr algn="ctr">
              <a:buBlip>
                <a:blip r:embed="rId2"/>
              </a:buBlip>
            </a:pPr>
            <a:r>
              <a:rPr lang="en-US" i="1" dirty="0">
                <a:latin typeface="Times New Roman" panose="02020603050405020304" pitchFamily="18" charset="0"/>
                <a:cs typeface="Times New Roman" panose="02020603050405020304" pitchFamily="18" charset="0"/>
              </a:rPr>
              <a:t>Women have a central role in the provision, management and conservation of </a:t>
            </a:r>
            <a:r>
              <a:rPr lang="en-US" i="1" dirty="0" smtClean="0">
                <a:latin typeface="Times New Roman" panose="02020603050405020304" pitchFamily="18" charset="0"/>
                <a:cs typeface="Times New Roman" panose="02020603050405020304" pitchFamily="18" charset="0"/>
              </a:rPr>
              <a:t>water</a:t>
            </a:r>
          </a:p>
          <a:p>
            <a:pPr algn="ctr">
              <a:buBlip>
                <a:blip r:embed="rId2"/>
              </a:buBlip>
            </a:pPr>
            <a:r>
              <a:rPr lang="en-US" i="1" dirty="0">
                <a:latin typeface="Times New Roman" panose="02020603050405020304" pitchFamily="18" charset="0"/>
                <a:cs typeface="Times New Roman" panose="02020603050405020304" pitchFamily="18" charset="0"/>
              </a:rPr>
              <a:t>Water has an economic value and should be treated as an economic commodity</a:t>
            </a:r>
            <a:r>
              <a:rPr lang="bg-BG" i="1" dirty="0" smtClean="0">
                <a:latin typeface="Times New Roman" panose="02020603050405020304" pitchFamily="18" charset="0"/>
                <a:cs typeface="Times New Roman" panose="02020603050405020304" pitchFamily="18" charset="0"/>
              </a:rPr>
              <a:t> </a:t>
            </a:r>
            <a:endParaRPr lang="bg-BG" i="1" dirty="0">
              <a:latin typeface="Times New Roman" panose="02020603050405020304" pitchFamily="18" charset="0"/>
              <a:cs typeface="Times New Roman" panose="02020603050405020304" pitchFamily="18" charset="0"/>
            </a:endParaRPr>
          </a:p>
          <a:p>
            <a:pPr marL="0" indent="0">
              <a:buNone/>
            </a:pPr>
            <a:endParaRPr lang="bg-BG" i="1" dirty="0">
              <a:latin typeface="Times New Roman" panose="02020603050405020304" pitchFamily="18" charset="0"/>
              <a:cs typeface="Times New Roman" panose="02020603050405020304" pitchFamily="18" charset="0"/>
            </a:endParaRPr>
          </a:p>
          <a:p>
            <a:endParaRPr lang="bg-BG" dirty="0"/>
          </a:p>
        </p:txBody>
      </p:sp>
    </p:spTree>
    <p:extLst>
      <p:ext uri="{BB962C8B-B14F-4D97-AF65-F5344CB8AC3E}">
        <p14:creationId xmlns:p14="http://schemas.microsoft.com/office/powerpoint/2010/main" val="33982258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397978"/>
            <a:ext cx="10691446" cy="2935484"/>
          </a:xfrm>
        </p:spPr>
        <p:txBody>
          <a:bodyPr/>
          <a:lstStyle/>
          <a:p>
            <a:pPr marL="0" indent="0">
              <a:buNone/>
            </a:pPr>
            <a:r>
              <a:rPr lang="en-US" i="1" dirty="0">
                <a:latin typeface="Times New Roman" panose="02020603050405020304" pitchFamily="18" charset="0"/>
                <a:cs typeface="Times New Roman" panose="02020603050405020304" pitchFamily="18" charset="0"/>
              </a:rPr>
              <a:t>Many people held the view that water is a "gift of nature" or a "basic human right" and should therefore be provided free of </a:t>
            </a:r>
            <a:r>
              <a:rPr lang="en-US" i="1" dirty="0" err="1">
                <a:latin typeface="Times New Roman" panose="02020603050405020304" pitchFamily="18" charset="0"/>
                <a:cs typeface="Times New Roman" panose="02020603050405020304" pitchFamily="18" charset="0"/>
              </a:rPr>
              <a:t>charge.Principle</a:t>
            </a:r>
            <a:r>
              <a:rPr lang="en-US" i="1" dirty="0">
                <a:latin typeface="Times New Roman" panose="02020603050405020304" pitchFamily="18" charset="0"/>
                <a:cs typeface="Times New Roman" panose="02020603050405020304" pitchFamily="18" charset="0"/>
              </a:rPr>
              <a:t> 4, on the economic value of water, was included to emphasize the importance of realizing the full range of economic values that can be derived from the efficient and equitable allocation of water resources to the cost-effective provision of water services.</a:t>
            </a:r>
            <a:endParaRPr lang="bg-BG" i="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364" y="4174435"/>
            <a:ext cx="11489635" cy="3013617"/>
          </a:xfrm>
          <a:prstGeom prst="rect">
            <a:avLst/>
          </a:prstGeom>
        </p:spPr>
      </p:pic>
    </p:spTree>
    <p:extLst>
      <p:ext uri="{BB962C8B-B14F-4D97-AF65-F5344CB8AC3E}">
        <p14:creationId xmlns:p14="http://schemas.microsoft.com/office/powerpoint/2010/main" val="1472381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pPr algn="ctr"/>
            <a:r>
              <a:rPr lang="en-US" dirty="0"/>
              <a:t>Innovations that overturn trends</a:t>
            </a:r>
            <a:endParaRPr lang="bg-BG" dirty="0"/>
          </a:p>
        </p:txBody>
      </p:sp>
      <p:sp>
        <p:nvSpPr>
          <p:cNvPr id="3" name="Контейнер за съдържание 2"/>
          <p:cNvSpPr>
            <a:spLocks noGrp="1"/>
          </p:cNvSpPr>
          <p:nvPr>
            <p:ph idx="1"/>
          </p:nvPr>
        </p:nvSpPr>
        <p:spPr/>
        <p:txBody>
          <a:bodyPr/>
          <a:lstStyle/>
          <a:p>
            <a:pPr>
              <a:buFont typeface="Wingdings" pitchFamily="2" charset="2"/>
              <a:buChar char="Ø"/>
            </a:pPr>
            <a:r>
              <a:rPr lang="en-US" i="1" dirty="0"/>
              <a:t>Storage and delivery</a:t>
            </a:r>
            <a:r>
              <a:rPr lang="en-US" i="1" dirty="0" smtClean="0"/>
              <a:t>.</a:t>
            </a:r>
          </a:p>
          <a:p>
            <a:pPr>
              <a:buFont typeface="Wingdings" pitchFamily="2" charset="2"/>
              <a:buChar char="Ø"/>
            </a:pPr>
            <a:r>
              <a:rPr lang="en-US" i="1" dirty="0" smtClean="0"/>
              <a:t>Allocation </a:t>
            </a:r>
            <a:r>
              <a:rPr lang="en-US" i="1" dirty="0"/>
              <a:t>and Pricing</a:t>
            </a:r>
            <a:r>
              <a:rPr lang="en-US" i="1" dirty="0" smtClean="0"/>
              <a:t>.</a:t>
            </a:r>
          </a:p>
          <a:p>
            <a:pPr>
              <a:buFont typeface="Wingdings" pitchFamily="2" charset="2"/>
              <a:buChar char="Ø"/>
            </a:pPr>
            <a:r>
              <a:rPr lang="en-US" i="1" dirty="0" smtClean="0"/>
              <a:t>Use </a:t>
            </a:r>
            <a:r>
              <a:rPr lang="en-US" i="1" dirty="0"/>
              <a:t>and reuse </a:t>
            </a:r>
            <a:r>
              <a:rPr lang="en-US" i="1" dirty="0" smtClean="0"/>
              <a:t>via water </a:t>
            </a:r>
            <a:r>
              <a:rPr lang="en-US" i="1" dirty="0"/>
              <a:t>purification.</a:t>
            </a:r>
            <a:endParaRPr lang="bg-BG" i="1" dirty="0"/>
          </a:p>
        </p:txBody>
      </p:sp>
      <p:pic>
        <p:nvPicPr>
          <p:cNvPr id="1026" name="Picture 2" descr="D:\ACER ASPIRE\Презентации\ekologiq\34-5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048" y="4029163"/>
            <a:ext cx="2603795" cy="26037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7" name="Picture 3" descr="D:\ACER ASPIRE\Презентации\ekologiq\shema na zamyrsqwa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9984" y="1411864"/>
            <a:ext cx="3784065" cy="44464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0311368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1371600" y="2286000"/>
            <a:ext cx="3939436" cy="4127326"/>
          </a:xfrm>
        </p:spPr>
        <p:txBody>
          <a:bodyPr>
            <a:normAutofit/>
          </a:bodyPr>
          <a:lstStyle/>
          <a:p>
            <a:pPr>
              <a:buFont typeface="Wingdings" pitchFamily="2" charset="2"/>
              <a:buChar char="Ø"/>
            </a:pPr>
            <a:r>
              <a:rPr lang="en-US" sz="2800" i="1" dirty="0"/>
              <a:t>The adoption of proven good agronomic practices in many countries can lead to real improvements in water productivity.</a:t>
            </a:r>
            <a:endParaRPr lang="bg-BG" sz="2800" i="1" dirty="0"/>
          </a:p>
        </p:txBody>
      </p:sp>
      <p:pic>
        <p:nvPicPr>
          <p:cNvPr id="2050" name="Picture 2" descr="D:\ACER ASPIRE\Презентации\ekologiq\vue generale pivot 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7613" y="1697842"/>
            <a:ext cx="5553738" cy="37134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1564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pPr algn="ctr"/>
            <a:r>
              <a:rPr lang="en-US" dirty="0"/>
              <a:t>N</a:t>
            </a:r>
            <a:r>
              <a:rPr lang="en-US" dirty="0" smtClean="0"/>
              <a:t>ew </a:t>
            </a:r>
            <a:r>
              <a:rPr lang="en-US" dirty="0"/>
              <a:t>management introductions</a:t>
            </a:r>
            <a:endParaRPr lang="bg-BG" dirty="0"/>
          </a:p>
        </p:txBody>
      </p:sp>
      <p:sp>
        <p:nvSpPr>
          <p:cNvPr id="3" name="Контейнер за съдържание 2"/>
          <p:cNvSpPr>
            <a:spLocks noGrp="1"/>
          </p:cNvSpPr>
          <p:nvPr>
            <p:ph idx="1"/>
          </p:nvPr>
        </p:nvSpPr>
        <p:spPr>
          <a:xfrm>
            <a:off x="1359074" y="1927811"/>
            <a:ext cx="4728575" cy="1490599"/>
          </a:xfrm>
        </p:spPr>
        <p:txBody>
          <a:bodyPr/>
          <a:lstStyle/>
          <a:p>
            <a:pPr>
              <a:buFont typeface="Wingdings" pitchFamily="2" charset="2"/>
              <a:buChar char="Ø"/>
            </a:pPr>
            <a:r>
              <a:rPr lang="en-US" i="1" dirty="0"/>
              <a:t>Basin Level Management Organizations</a:t>
            </a:r>
            <a:r>
              <a:rPr lang="en-US" i="1" dirty="0" smtClean="0"/>
              <a:t>.</a:t>
            </a:r>
          </a:p>
          <a:p>
            <a:pPr>
              <a:buFont typeface="Wingdings" pitchFamily="2" charset="2"/>
              <a:buChar char="Ø"/>
            </a:pPr>
            <a:r>
              <a:rPr lang="en-US" i="1" dirty="0" smtClean="0"/>
              <a:t>Creating </a:t>
            </a:r>
            <a:r>
              <a:rPr lang="en-US" i="1" dirty="0"/>
              <a:t>ecological flows.</a:t>
            </a:r>
            <a:endParaRPr lang="bg-BG" i="1" dirty="0"/>
          </a:p>
        </p:txBody>
      </p:sp>
      <p:pic>
        <p:nvPicPr>
          <p:cNvPr id="3074" name="Picture 2" descr="D:\ACER ASPIRE\Презентации\ekologiq\qzovi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9839" y="1927811"/>
            <a:ext cx="4758847" cy="356913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5" name="Picture 3" descr="D:\ACER ASPIRE\Презентации\ekologiq\vacha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342" y="3418410"/>
            <a:ext cx="4348162" cy="32611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9323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pPr algn="ctr"/>
            <a:r>
              <a:rPr lang="en-US" dirty="0"/>
              <a:t>Innovations in market mechanisms</a:t>
            </a:r>
            <a:endParaRPr lang="bg-BG" dirty="0"/>
          </a:p>
        </p:txBody>
      </p:sp>
      <p:sp>
        <p:nvSpPr>
          <p:cNvPr id="3" name="Контейнер за съдържание 2"/>
          <p:cNvSpPr>
            <a:spLocks noGrp="1"/>
          </p:cNvSpPr>
          <p:nvPr>
            <p:ph idx="1"/>
          </p:nvPr>
        </p:nvSpPr>
        <p:spPr>
          <a:xfrm>
            <a:off x="1371600" y="2286000"/>
            <a:ext cx="4164904" cy="3581400"/>
          </a:xfrm>
        </p:spPr>
        <p:txBody>
          <a:bodyPr/>
          <a:lstStyle/>
          <a:p>
            <a:pPr>
              <a:buFont typeface="Wingdings" pitchFamily="2" charset="2"/>
              <a:buChar char="Ø"/>
            </a:pPr>
            <a:r>
              <a:rPr lang="en-US" dirty="0"/>
              <a:t>Price of water</a:t>
            </a:r>
            <a:r>
              <a:rPr lang="en-US" dirty="0" smtClean="0"/>
              <a:t>.</a:t>
            </a:r>
          </a:p>
          <a:p>
            <a:pPr>
              <a:buFont typeface="Wingdings" pitchFamily="2" charset="2"/>
              <a:buChar char="Ø"/>
            </a:pPr>
            <a:r>
              <a:rPr lang="en-US" dirty="0" smtClean="0"/>
              <a:t>Responsibility </a:t>
            </a:r>
            <a:r>
              <a:rPr lang="en-US" dirty="0"/>
              <a:t>for its use</a:t>
            </a:r>
            <a:r>
              <a:rPr lang="en-US" dirty="0" smtClean="0"/>
              <a:t>.</a:t>
            </a:r>
          </a:p>
          <a:p>
            <a:pPr>
              <a:buFont typeface="Wingdings" pitchFamily="2" charset="2"/>
              <a:buChar char="Ø"/>
            </a:pPr>
            <a:r>
              <a:rPr lang="en-US" dirty="0" smtClean="0"/>
              <a:t>Caring </a:t>
            </a:r>
            <a:r>
              <a:rPr lang="en-US" dirty="0"/>
              <a:t>for the resources we pay for.</a:t>
            </a:r>
            <a:endParaRPr lang="bg-BG" dirty="0"/>
          </a:p>
        </p:txBody>
      </p:sp>
      <p:pic>
        <p:nvPicPr>
          <p:cNvPr id="4098" name="Picture 2" descr="D:\ACER ASPIRE\Презентации\ekologiq\d0bad180d0b0d0b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9882" y="1409656"/>
            <a:ext cx="3243829" cy="481577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9" name="Picture 3" descr="D:\ACER ASPIRE\Презентации\ekologiq\w512h5121390857141pricetag51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96885">
            <a:off x="6066467" y="3951809"/>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9926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Commerce</a:t>
            </a:r>
            <a:endParaRPr lang="bg-BG" dirty="0"/>
          </a:p>
        </p:txBody>
      </p:sp>
      <p:sp>
        <p:nvSpPr>
          <p:cNvPr id="3" name="Content Placeholder 2"/>
          <p:cNvSpPr>
            <a:spLocks noGrp="1"/>
          </p:cNvSpPr>
          <p:nvPr>
            <p:ph idx="1"/>
          </p:nvPr>
        </p:nvSpPr>
        <p:spPr>
          <a:xfrm>
            <a:off x="1295400" y="1509386"/>
            <a:ext cx="9601200" cy="3581400"/>
          </a:xfrm>
        </p:spPr>
        <p:txBody>
          <a:bodyPr/>
          <a:lstStyle/>
          <a:p>
            <a:r>
              <a:rPr lang="en-US" dirty="0"/>
              <a:t>Trade can also influence water management decisions. Global trade in agricultural commodities can exacerbate water stress and ease pressure on ecosystems.</a:t>
            </a:r>
            <a:endParaRPr lang="bg-BG"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7807" y="2631440"/>
            <a:ext cx="5282134" cy="351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1707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0661" y="460332"/>
            <a:ext cx="9601200" cy="1485900"/>
          </a:xfrm>
        </p:spPr>
        <p:txBody>
          <a:bodyPr/>
          <a:lstStyle/>
          <a:p>
            <a:pPr algn="ctr"/>
            <a:r>
              <a:rPr lang="en-US" dirty="0"/>
              <a:t>Payment for ecosystem services</a:t>
            </a:r>
            <a:endParaRPr lang="bg-BG" dirty="0"/>
          </a:p>
        </p:txBody>
      </p:sp>
      <p:sp>
        <p:nvSpPr>
          <p:cNvPr id="3" name="Content Placeholder 2"/>
          <p:cNvSpPr>
            <a:spLocks noGrp="1"/>
          </p:cNvSpPr>
          <p:nvPr>
            <p:ph idx="1"/>
          </p:nvPr>
        </p:nvSpPr>
        <p:spPr>
          <a:xfrm>
            <a:off x="1271392" y="1684751"/>
            <a:ext cx="9601200" cy="3581400"/>
          </a:xfrm>
        </p:spPr>
        <p:txBody>
          <a:bodyPr/>
          <a:lstStyle/>
          <a:p>
            <a:pPr marL="0" indent="0">
              <a:buNone/>
            </a:pPr>
            <a:r>
              <a:rPr lang="en-US" dirty="0" smtClean="0"/>
              <a:t>It is a market instrument that seeks to create incentives to maintain water resources or to pay for river basin services. Four approaches stand out:</a:t>
            </a:r>
            <a:endParaRPr lang="ru-RU" dirty="0" smtClean="0"/>
          </a:p>
          <a:p>
            <a:r>
              <a:rPr lang="en-US" dirty="0"/>
              <a:t>private pay </a:t>
            </a:r>
            <a:r>
              <a:rPr lang="en-US" dirty="0" smtClean="0"/>
              <a:t>schemes</a:t>
            </a:r>
          </a:p>
          <a:p>
            <a:r>
              <a:rPr lang="en-US" dirty="0" smtClean="0"/>
              <a:t>quota </a:t>
            </a:r>
            <a:r>
              <a:rPr lang="en-US" dirty="0"/>
              <a:t>trading according to a certain minimum or </a:t>
            </a:r>
            <a:r>
              <a:rPr lang="en-US" dirty="0" smtClean="0"/>
              <a:t>maximum</a:t>
            </a:r>
          </a:p>
          <a:p>
            <a:r>
              <a:rPr lang="en-US" dirty="0" smtClean="0"/>
              <a:t>environmental </a:t>
            </a:r>
            <a:r>
              <a:rPr lang="en-US" dirty="0"/>
              <a:t>goods certification </a:t>
            </a:r>
            <a:r>
              <a:rPr lang="en-US" dirty="0" smtClean="0"/>
              <a:t>schemes</a:t>
            </a:r>
          </a:p>
          <a:p>
            <a:r>
              <a:rPr lang="en-US" dirty="0" smtClean="0"/>
              <a:t>public </a:t>
            </a:r>
            <a:r>
              <a:rPr lang="en-US" dirty="0"/>
              <a:t>payment schemes, including tax mechanisms</a:t>
            </a:r>
            <a:endParaRPr lang="bg-BG"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5923" y="4435518"/>
            <a:ext cx="666750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43109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Ecological taxes</a:t>
            </a:r>
            <a:endParaRPr lang="bg-BG" dirty="0"/>
          </a:p>
        </p:txBody>
      </p:sp>
      <p:sp>
        <p:nvSpPr>
          <p:cNvPr id="3" name="Content Placeholder 2"/>
          <p:cNvSpPr>
            <a:spLocks noGrp="1"/>
          </p:cNvSpPr>
          <p:nvPr>
            <p:ph idx="1"/>
          </p:nvPr>
        </p:nvSpPr>
        <p:spPr>
          <a:xfrm>
            <a:off x="1295400" y="1509713"/>
            <a:ext cx="9601200" cy="3581400"/>
          </a:xfrm>
        </p:spPr>
        <p:txBody>
          <a:bodyPr/>
          <a:lstStyle/>
          <a:p>
            <a:r>
              <a:rPr lang="en-US" dirty="0"/>
              <a:t>Environmental charges are fiscal mechanisms that can be used to ensure that some or all of the external costs of land use are accounted for in the decision-making process</a:t>
            </a:r>
            <a:r>
              <a:rPr lang="en-US" dirty="0" smtClean="0"/>
              <a:t>.</a:t>
            </a:r>
          </a:p>
          <a:p>
            <a:r>
              <a:rPr lang="en-US" dirty="0" smtClean="0"/>
              <a:t>Taxes </a:t>
            </a:r>
            <a:r>
              <a:rPr lang="en-US" dirty="0"/>
              <a:t>can be used as a positive incentive when people are freed from them or as a negative one - to discourage consumption and activities that are harmful to the environment.</a:t>
            </a:r>
            <a:endParaRPr lang="bg-BG"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0826" y="3632549"/>
            <a:ext cx="6296025" cy="2588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9489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Coordinating economic and water policies</a:t>
            </a:r>
            <a:endParaRPr lang="bg-BG" dirty="0"/>
          </a:p>
        </p:txBody>
      </p:sp>
      <p:sp>
        <p:nvSpPr>
          <p:cNvPr id="3" name="Content Placeholder 2"/>
          <p:cNvSpPr>
            <a:spLocks noGrp="1"/>
          </p:cNvSpPr>
          <p:nvPr>
            <p:ph idx="1"/>
          </p:nvPr>
        </p:nvSpPr>
        <p:spPr>
          <a:xfrm>
            <a:off x="883085" y="2198315"/>
            <a:ext cx="3551129" cy="3581400"/>
          </a:xfrm>
        </p:spPr>
        <p:txBody>
          <a:bodyPr/>
          <a:lstStyle/>
          <a:p>
            <a:r>
              <a:rPr lang="en-US" dirty="0"/>
              <a:t>Water management affects the functioning and structure of the economy, and economic policy affects the state of water resources.</a:t>
            </a:r>
            <a:endParaRPr lang="bg-BG"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9370" y="2079322"/>
            <a:ext cx="7214992" cy="4584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67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In a sustainable economy, social, economic and regulatory incentives must be aligned to support</a:t>
            </a:r>
            <a:r>
              <a:rPr lang="en-US" dirty="0" smtClean="0"/>
              <a:t>:</a:t>
            </a:r>
          </a:p>
          <a:p>
            <a:r>
              <a:rPr lang="en-US" smtClean="0"/>
              <a:t>sustainable </a:t>
            </a:r>
            <a:r>
              <a:rPr lang="en-US" dirty="0"/>
              <a:t>patterns of water </a:t>
            </a:r>
            <a:r>
              <a:rPr lang="en-US" dirty="0" smtClean="0"/>
              <a:t>consumption</a:t>
            </a:r>
          </a:p>
          <a:p>
            <a:r>
              <a:rPr lang="en-US" dirty="0" smtClean="0"/>
              <a:t>distribution </a:t>
            </a:r>
            <a:r>
              <a:rPr lang="en-US" dirty="0"/>
              <a:t>of waters in the interests of present and future </a:t>
            </a:r>
            <a:r>
              <a:rPr lang="en-US" dirty="0" smtClean="0"/>
              <a:t>well-being</a:t>
            </a:r>
          </a:p>
          <a:p>
            <a:r>
              <a:rPr lang="en-US" dirty="0" smtClean="0"/>
              <a:t>water </a:t>
            </a:r>
            <a:r>
              <a:rPr lang="en-US" dirty="0"/>
              <a:t>investments, technologies and practices that support efficiency, water quality, conservation and ecosystem integrity.</a:t>
            </a:r>
            <a:endParaRPr lang="bg-BG" dirty="0"/>
          </a:p>
        </p:txBody>
      </p:sp>
    </p:spTree>
    <p:extLst>
      <p:ext uri="{BB962C8B-B14F-4D97-AF65-F5344CB8AC3E}">
        <p14:creationId xmlns:p14="http://schemas.microsoft.com/office/powerpoint/2010/main" val="205999746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363</TotalTime>
  <Words>1104</Words>
  <Application>Microsoft Office PowerPoint</Application>
  <PresentationFormat>Widescreen</PresentationFormat>
  <Paragraphs>64</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Century Gothic</vt:lpstr>
      <vt:lpstr>Times New Roman</vt:lpstr>
      <vt:lpstr>Wingdings</vt:lpstr>
      <vt:lpstr>Wingdings 3</vt:lpstr>
      <vt:lpstr>Wisp</vt:lpstr>
      <vt:lpstr>Water in the sustainable economy</vt:lpstr>
      <vt:lpstr>Water and its purpose </vt:lpstr>
      <vt:lpstr>PowerPoint Presentation</vt:lpstr>
      <vt:lpstr>PowerPoint Presentation</vt:lpstr>
      <vt:lpstr>Water in today's economy </vt:lpstr>
      <vt:lpstr>PowerPoint Presentation</vt:lpstr>
      <vt:lpstr>PowerPoint Presentation</vt:lpstr>
      <vt:lpstr>PowerPoint Presentation</vt:lpstr>
      <vt:lpstr>Large-scale management and water equity</vt:lpstr>
      <vt:lpstr>PowerPoint Presentation</vt:lpstr>
      <vt:lpstr>PowerPoint Presentation</vt:lpstr>
      <vt:lpstr>PowerPoint Presentation</vt:lpstr>
      <vt:lpstr>Innovations that overturn trends</vt:lpstr>
      <vt:lpstr>PowerPoint Presentation</vt:lpstr>
      <vt:lpstr>New management introductions</vt:lpstr>
      <vt:lpstr>Innovations in market mechanisms</vt:lpstr>
      <vt:lpstr>Commerce</vt:lpstr>
      <vt:lpstr>Payment for ecosystem services</vt:lpstr>
      <vt:lpstr>Ecological taxes</vt:lpstr>
      <vt:lpstr>Coordinating economic and water policies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Водите при устойчивата икономика</dc:title>
  <dc:creator>Rosity</dc:creator>
  <cp:lastModifiedBy>Rosity</cp:lastModifiedBy>
  <cp:revision>9</cp:revision>
  <dcterms:created xsi:type="dcterms:W3CDTF">2024-02-17T07:45:42Z</dcterms:created>
  <dcterms:modified xsi:type="dcterms:W3CDTF">2024-02-17T16:41:29Z</dcterms:modified>
</cp:coreProperties>
</file>