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7" r:id="rId2"/>
    <p:sldId id="258" r:id="rId3"/>
    <p:sldId id="259" r:id="rId4"/>
    <p:sldId id="260" r:id="rId5"/>
    <p:sldId id="261" r:id="rId6"/>
    <p:sldId id="262" r:id="rId7"/>
    <p:sldId id="265" r:id="rId8"/>
    <p:sldId id="266" r:id="rId9"/>
    <p:sldId id="268" r:id="rId10"/>
    <p:sldId id="269" r:id="rId11"/>
    <p:sldId id="271" r:id="rId12"/>
    <p:sldId id="272" r:id="rId13"/>
    <p:sldId id="273" r:id="rId14"/>
    <p:sldId id="274" r:id="rId15"/>
    <p:sldId id="275" r:id="rId16"/>
    <p:sldId id="27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EA7B20-34C3-4BB1-946A-3ABC276F4FE8}" type="datetimeFigureOut">
              <a:rPr lang="en-US" smtClean="0"/>
              <a:t>2/15/2024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AA1CFA-3377-4E1E-B3FA-084E30F2D76E}" type="slidenum">
              <a:rPr lang="en-US" smtClean="0"/>
              <a:t>‹#›</a:t>
            </a:fld>
            <a:endParaRPr lang="en-US"/>
          </a:p>
        </p:txBody>
      </p:sp>
    </p:spTree>
    <p:extLst>
      <p:ext uri="{BB962C8B-B14F-4D97-AF65-F5344CB8AC3E}">
        <p14:creationId xmlns:p14="http://schemas.microsoft.com/office/powerpoint/2010/main" val="1633889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2/15/2024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slideLayout" Target="../slideLayouts/slideLayout9.xml"/><Relationship Id="rId1" Type="http://schemas.openxmlformats.org/officeDocument/2006/relationships/tags" Target="../tags/tag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Картина 3" descr="booooooom_little_drifters.jpg"/>
          <p:cNvPicPr>
            <a:picLocks noChangeAspect="1"/>
          </p:cNvPicPr>
          <p:nvPr/>
        </p:nvPicPr>
        <p:blipFill>
          <a:blip r:embed="rId4" cstate="print"/>
          <a:stretch>
            <a:fillRect/>
          </a:stretch>
        </p:blipFill>
        <p:spPr>
          <a:xfrm>
            <a:off x="1775520" y="252414"/>
            <a:ext cx="4176464" cy="6353175"/>
          </a:xfrm>
          <a:prstGeom prst="rect">
            <a:avLst/>
          </a:prstGeom>
        </p:spPr>
      </p:pic>
      <p:sp>
        <p:nvSpPr>
          <p:cNvPr id="3" name="Подзаглавие 2"/>
          <p:cNvSpPr>
            <a:spLocks noGrp="1"/>
          </p:cNvSpPr>
          <p:nvPr>
            <p:ph type="subTitle" idx="1"/>
          </p:nvPr>
        </p:nvSpPr>
        <p:spPr>
          <a:xfrm>
            <a:off x="6705600" y="1322176"/>
            <a:ext cx="4572000" cy="4068430"/>
          </a:xfrm>
        </p:spPr>
        <p:txBody>
          <a:bodyPr>
            <a:normAutofit/>
          </a:bodyPr>
          <a:lstStyle/>
          <a:p>
            <a:endParaRPr lang="bg-BG" sz="2400" b="1" dirty="0" smtClean="0">
              <a:solidFill>
                <a:schemeClr val="tx1"/>
              </a:solidFill>
              <a:latin typeface="Arial" pitchFamily="34" charset="0"/>
              <a:cs typeface="Arial" pitchFamily="34" charset="0"/>
            </a:endParaRPr>
          </a:p>
          <a:p>
            <a:endParaRPr lang="bg-BG" sz="2400" b="1" dirty="0">
              <a:solidFill>
                <a:schemeClr val="tx1"/>
              </a:solidFill>
              <a:latin typeface="Arial" pitchFamily="34" charset="0"/>
              <a:cs typeface="Arial" pitchFamily="34" charset="0"/>
            </a:endParaRPr>
          </a:p>
          <a:p>
            <a:pPr algn="just"/>
            <a:endParaRPr lang="bg-BG" sz="2400" b="1" dirty="0" smtClean="0">
              <a:solidFill>
                <a:schemeClr val="tx1"/>
              </a:solidFill>
              <a:latin typeface="Arial" pitchFamily="34" charset="0"/>
              <a:cs typeface="Arial" pitchFamily="34" charset="0"/>
            </a:endParaRPr>
          </a:p>
          <a:p>
            <a:pPr algn="just"/>
            <a:r>
              <a:rPr lang="bg-BG" sz="2400" b="1" dirty="0" smtClean="0">
                <a:solidFill>
                  <a:schemeClr val="tx1"/>
                </a:solidFill>
                <a:latin typeface="Verdana" panose="020B0604030504040204" pitchFamily="34" charset="0"/>
                <a:ea typeface="Verdana" panose="020B0604030504040204" pitchFamily="34" charset="0"/>
                <a:cs typeface="Arial" pitchFamily="34" charset="0"/>
              </a:rPr>
              <a:t>Гео</a:t>
            </a:r>
            <a:r>
              <a:rPr lang="en-US" sz="2400" b="1" dirty="0">
                <a:solidFill>
                  <a:schemeClr val="tx1"/>
                </a:solidFill>
                <a:latin typeface="Verdana" panose="020B0604030504040204" pitchFamily="34" charset="0"/>
                <a:ea typeface="Verdana" panose="020B0604030504040204" pitchFamily="34" charset="0"/>
                <a:cs typeface="Arial" pitchFamily="34" charset="0"/>
              </a:rPr>
              <a:t>-</a:t>
            </a:r>
            <a:r>
              <a:rPr lang="bg-BG" sz="2400" b="1" dirty="0">
                <a:solidFill>
                  <a:schemeClr val="tx1"/>
                </a:solidFill>
                <a:latin typeface="Verdana" panose="020B0604030504040204" pitchFamily="34" charset="0"/>
                <a:ea typeface="Verdana" panose="020B0604030504040204" pitchFamily="34" charset="0"/>
                <a:cs typeface="Arial" pitchFamily="34" charset="0"/>
              </a:rPr>
              <a:t>екологичен </a:t>
            </a:r>
            <a:r>
              <a:rPr lang="bg-BG" sz="2400" b="1" dirty="0" smtClean="0">
                <a:solidFill>
                  <a:schemeClr val="tx1"/>
                </a:solidFill>
                <a:latin typeface="Verdana" panose="020B0604030504040204" pitchFamily="34" charset="0"/>
                <a:ea typeface="Verdana" panose="020B0604030504040204" pitchFamily="34" charset="0"/>
                <a:cs typeface="Arial" pitchFamily="34" charset="0"/>
              </a:rPr>
              <a:t>мониторинг</a:t>
            </a:r>
            <a:r>
              <a:rPr lang="bg-BG" sz="2400" b="1" dirty="0">
                <a:solidFill>
                  <a:schemeClr val="tx1"/>
                </a:solidFill>
                <a:latin typeface="Verdana" panose="020B0604030504040204" pitchFamily="34" charset="0"/>
                <a:ea typeface="Verdana" panose="020B0604030504040204" pitchFamily="34" charset="0"/>
                <a:cs typeface="Arial" pitchFamily="34" charset="0"/>
              </a:rPr>
              <a:t> </a:t>
            </a:r>
            <a:r>
              <a:rPr lang="bg-BG" sz="2400" b="1" dirty="0" smtClean="0">
                <a:solidFill>
                  <a:schemeClr val="tx1"/>
                </a:solidFill>
                <a:latin typeface="Verdana" panose="020B0604030504040204" pitchFamily="34" charset="0"/>
                <a:ea typeface="Verdana" panose="020B0604030504040204" pitchFamily="34" charset="0"/>
                <a:cs typeface="Arial" pitchFamily="34" charset="0"/>
              </a:rPr>
              <a:t>на замърсяванията на околната среда в България</a:t>
            </a:r>
            <a:endParaRPr lang="bg-BG" sz="2400" b="1" dirty="0">
              <a:solidFill>
                <a:schemeClr val="tx1"/>
              </a:solidFill>
              <a:latin typeface="Verdana" panose="020B0604030504040204" pitchFamily="34" charset="0"/>
              <a:ea typeface="Verdana" panose="020B0604030504040204" pitchFamily="34" charset="0"/>
              <a:cs typeface="Arial" pitchFamily="34" charset="0"/>
            </a:endParaRPr>
          </a:p>
        </p:txBody>
      </p:sp>
    </p:spTree>
    <p:custDataLst>
      <p:tags r:id="rId1"/>
    </p:custDataLst>
    <p:extLst>
      <p:ext uri="{BB962C8B-B14F-4D97-AF65-F5344CB8AC3E}">
        <p14:creationId xmlns:p14="http://schemas.microsoft.com/office/powerpoint/2010/main" val="2542638640"/>
      </p:ext>
    </p:extLst>
  </p:cSld>
  <p:clrMapOvr>
    <a:masterClrMapping/>
  </p:clrMapOvr>
  <p:transition spd="slow" advClick="0" advTm="15601">
    <p:randomBar/>
    <p:sndAc>
      <p:stSnd>
        <p:snd r:embed="rId3" name="wind.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a:bodyPr>
          <a:lstStyle/>
          <a:p>
            <a:pPr algn="ctr"/>
            <a:r>
              <a:rPr lang="bg-BG" b="1" u="sng" dirty="0" smtClean="0">
                <a:latin typeface="Verdana" panose="020B0604030504040204" pitchFamily="34" charset="0"/>
                <a:ea typeface="Verdana" panose="020B0604030504040204" pitchFamily="34" charset="0"/>
              </a:rPr>
              <a:t>Пояснение на термина замърсяване</a:t>
            </a:r>
            <a:endParaRPr lang="bg-BG" b="1" u="sng" dirty="0">
              <a:latin typeface="Verdana" panose="020B0604030504040204" pitchFamily="34" charset="0"/>
              <a:ea typeface="Verdana" panose="020B0604030504040204" pitchFamily="34" charset="0"/>
            </a:endParaRPr>
          </a:p>
        </p:txBody>
      </p:sp>
      <p:sp>
        <p:nvSpPr>
          <p:cNvPr id="3" name="Контейнер за съдържание 2"/>
          <p:cNvSpPr>
            <a:spLocks noGrp="1"/>
          </p:cNvSpPr>
          <p:nvPr>
            <p:ph idx="1"/>
          </p:nvPr>
        </p:nvSpPr>
        <p:spPr/>
        <p:txBody>
          <a:bodyPr>
            <a:normAutofit/>
          </a:bodyPr>
          <a:lstStyle/>
          <a:p>
            <a:pPr algn="just">
              <a:buNone/>
            </a:pPr>
            <a:r>
              <a:rPr lang="bg-BG" dirty="0" smtClean="0"/>
              <a:t>   </a:t>
            </a:r>
            <a:r>
              <a:rPr lang="bg-BG" dirty="0" smtClean="0">
                <a:latin typeface="Verdana" panose="020B0604030504040204" pitchFamily="34" charset="0"/>
                <a:ea typeface="Verdana" panose="020B0604030504040204" pitchFamily="34" charset="0"/>
              </a:rPr>
              <a:t>Внасянето в дадена среда на нови, нехарактерни за нея вещества или превишаването на нивото на нормалната им средногодишна концентрация. Замърсяването може да бъде предизвикано от естествени (природни) фактори или антропогенни (резултат от човешката дейност)</a:t>
            </a:r>
            <a:endParaRPr lang="bg-BG" dirty="0">
              <a:latin typeface="Verdana" panose="020B0604030504040204" pitchFamily="34" charset="0"/>
              <a:ea typeface="Verdana" panose="020B0604030504040204" pitchFamily="34" charset="0"/>
            </a:endParaRPr>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2</a:t>
            </a:fld>
            <a:endParaRPr lang="bg-BG"/>
          </a:p>
        </p:txBody>
      </p:sp>
    </p:spTree>
    <p:custDataLst>
      <p:tags r:id="rId1"/>
    </p:custDataLst>
    <p:extLst>
      <p:ext uri="{BB962C8B-B14F-4D97-AF65-F5344CB8AC3E}">
        <p14:creationId xmlns:p14="http://schemas.microsoft.com/office/powerpoint/2010/main" val="220138578"/>
      </p:ext>
    </p:extLst>
  </p:cSld>
  <p:clrMapOvr>
    <a:masterClrMapping/>
  </p:clrMapOvr>
  <p:transition spd="slow" advClick="0" advTm="18908">
    <p:strips/>
    <p:sndAc>
      <p:stSnd>
        <p:snd r:embed="rId3" name="push.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Картина 4" descr="path_212.jpg"/>
          <p:cNvPicPr>
            <a:picLocks noChangeAspect="1"/>
          </p:cNvPicPr>
          <p:nvPr/>
        </p:nvPicPr>
        <p:blipFill>
          <a:blip r:embed="rId4" cstate="print"/>
          <a:stretch>
            <a:fillRect/>
          </a:stretch>
        </p:blipFill>
        <p:spPr>
          <a:xfrm>
            <a:off x="2423592" y="980728"/>
            <a:ext cx="3751896" cy="4680520"/>
          </a:xfrm>
          <a:prstGeom prst="rect">
            <a:avLst/>
          </a:prstGeom>
        </p:spPr>
      </p:pic>
      <p:sp>
        <p:nvSpPr>
          <p:cNvPr id="2" name="Заглавие 1"/>
          <p:cNvSpPr>
            <a:spLocks noGrp="1"/>
          </p:cNvSpPr>
          <p:nvPr>
            <p:ph type="title"/>
          </p:nvPr>
        </p:nvSpPr>
        <p:spPr>
          <a:xfrm>
            <a:off x="6528048" y="908722"/>
            <a:ext cx="3606552" cy="720079"/>
          </a:xfrm>
        </p:spPr>
        <p:txBody>
          <a:bodyPr>
            <a:normAutofit fontScale="90000"/>
          </a:bodyPr>
          <a:lstStyle/>
          <a:p>
            <a:r>
              <a:rPr lang="bg-BG" sz="3100" b="1" u="sng" dirty="0"/>
              <a:t>Видове замърсявания</a:t>
            </a:r>
            <a:r>
              <a:rPr lang="bg-BG" dirty="0" smtClean="0"/>
              <a:t/>
            </a:r>
            <a:br>
              <a:rPr lang="bg-BG" dirty="0" smtClean="0"/>
            </a:br>
            <a:endParaRPr lang="bg-BG" dirty="0"/>
          </a:p>
        </p:txBody>
      </p:sp>
      <p:sp>
        <p:nvSpPr>
          <p:cNvPr id="3" name="Контейнер за съдържание 2"/>
          <p:cNvSpPr>
            <a:spLocks noGrp="1"/>
          </p:cNvSpPr>
          <p:nvPr>
            <p:ph type="body" sz="half" idx="2"/>
          </p:nvPr>
        </p:nvSpPr>
        <p:spPr>
          <a:xfrm>
            <a:off x="6456040" y="1772817"/>
            <a:ext cx="3678560" cy="3889431"/>
          </a:xfrm>
        </p:spPr>
        <p:txBody>
          <a:bodyPr>
            <a:normAutofit/>
          </a:bodyPr>
          <a:lstStyle/>
          <a:p>
            <a:pPr>
              <a:buFont typeface="Arial" pitchFamily="34" charset="0"/>
              <a:buChar char="•"/>
            </a:pPr>
            <a:r>
              <a:rPr lang="bg-BG" sz="2600" dirty="0"/>
              <a:t>Основните обекти изложени на замърсяване са:  вода, въздух, почва. </a:t>
            </a:r>
          </a:p>
          <a:p>
            <a:pPr>
              <a:buFont typeface="Arial" pitchFamily="34" charset="0"/>
              <a:buChar char="•"/>
            </a:pPr>
            <a:r>
              <a:rPr lang="bg-BG" sz="2600" dirty="0"/>
              <a:t>Косвените обекти са: хората, растенията и животните.</a:t>
            </a:r>
          </a:p>
          <a:p>
            <a:endParaRPr lang="bg-BG" dirty="0" smtClean="0"/>
          </a:p>
          <a:p>
            <a:endParaRPr lang="bg-BG" dirty="0"/>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3</a:t>
            </a:fld>
            <a:endParaRPr lang="bg-BG"/>
          </a:p>
        </p:txBody>
      </p:sp>
    </p:spTree>
    <p:custDataLst>
      <p:tags r:id="rId1"/>
    </p:custDataLst>
    <p:extLst>
      <p:ext uri="{BB962C8B-B14F-4D97-AF65-F5344CB8AC3E}">
        <p14:creationId xmlns:p14="http://schemas.microsoft.com/office/powerpoint/2010/main" val="3415322391"/>
      </p:ext>
    </p:extLst>
  </p:cSld>
  <p:clrMapOvr>
    <a:masterClrMapping/>
  </p:clrMapOvr>
  <p:transition spd="slow" advClick="0" advTm="13323">
    <p:wheel spokes="8"/>
    <p:sndAc>
      <p:stSnd>
        <p:snd r:embed="rId3" name="explod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anim calcmode="lin" valueType="num">
                                      <p:cBhvr>
                                        <p:cTn id="22" dur="5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heckerboard(across)">
                                      <p:cBhvr>
                                        <p:cTn id="2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a:bodyPr>
          <a:lstStyle/>
          <a:p>
            <a:pPr algn="l"/>
            <a:r>
              <a:rPr lang="bg-BG" sz="2800" b="1" dirty="0" smtClean="0">
                <a:latin typeface="Arial" pitchFamily="34" charset="0"/>
                <a:cs typeface="Arial" pitchFamily="34" charset="0"/>
              </a:rPr>
              <a:t>Как </a:t>
            </a:r>
            <a:r>
              <a:rPr lang="bg-BG" sz="2800" b="1" dirty="0">
                <a:latin typeface="Arial" pitchFamily="34" charset="0"/>
                <a:cs typeface="Arial" pitchFamily="34" charset="0"/>
              </a:rPr>
              <a:t>промишлените предприятия замърсяват природната </a:t>
            </a:r>
            <a:r>
              <a:rPr lang="bg-BG" sz="2800" b="1" dirty="0" smtClean="0">
                <a:latin typeface="Arial" pitchFamily="34" charset="0"/>
                <a:cs typeface="Arial" pitchFamily="34" charset="0"/>
              </a:rPr>
              <a:t>среда</a:t>
            </a:r>
            <a:r>
              <a:rPr lang="en-US" sz="2800" b="1" dirty="0" smtClean="0">
                <a:latin typeface="Arial" pitchFamily="34" charset="0"/>
                <a:cs typeface="Arial" pitchFamily="34" charset="0"/>
              </a:rPr>
              <a:t>?</a:t>
            </a:r>
            <a:endParaRPr lang="bg-BG" sz="2800" b="1" dirty="0">
              <a:latin typeface="Arial" pitchFamily="34" charset="0"/>
              <a:cs typeface="Arial" pitchFamily="34" charset="0"/>
            </a:endParaRPr>
          </a:p>
        </p:txBody>
      </p:sp>
      <p:sp>
        <p:nvSpPr>
          <p:cNvPr id="3" name="Контейнер за съдържание 2"/>
          <p:cNvSpPr>
            <a:spLocks noGrp="1"/>
          </p:cNvSpPr>
          <p:nvPr>
            <p:ph idx="1"/>
          </p:nvPr>
        </p:nvSpPr>
        <p:spPr>
          <a:xfrm>
            <a:off x="1991544" y="1700810"/>
            <a:ext cx="8229600" cy="4525963"/>
          </a:xfrm>
        </p:spPr>
        <p:txBody>
          <a:bodyPr>
            <a:normAutofit/>
          </a:bodyPr>
          <a:lstStyle/>
          <a:p>
            <a:pPr algn="just">
              <a:buNone/>
            </a:pPr>
            <a:r>
              <a:rPr lang="bg-BG" sz="2400" dirty="0">
                <a:solidFill>
                  <a:srgbClr val="FFFF00"/>
                </a:solidFill>
                <a:latin typeface="Arial" pitchFamily="34" charset="0"/>
                <a:cs typeface="Arial" pitchFamily="34" charset="0"/>
              </a:rPr>
              <a:t>    </a:t>
            </a:r>
            <a:r>
              <a:rPr lang="bg-BG" sz="2400" dirty="0">
                <a:solidFill>
                  <a:schemeClr val="tx1">
                    <a:lumMod val="95000"/>
                    <a:lumOff val="5000"/>
                  </a:schemeClr>
                </a:solidFill>
                <a:latin typeface="Arial" pitchFamily="34" charset="0"/>
                <a:cs typeface="Arial" pitchFamily="34" charset="0"/>
              </a:rPr>
              <a:t>Сред най-големите източници на замърсяване е промишлеността и  особено някои от нейните отрасли: химическата и целулозно-хартиената промишленост, цветна и черна металургия, добив на електроенергия в ТЕЦ и др. В околната среда  постъпват газове, прах, пепел, аерозоли, отпадъчни води и други продукти.</a:t>
            </a:r>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4</a:t>
            </a:fld>
            <a:endParaRPr lang="bg-BG"/>
          </a:p>
        </p:txBody>
      </p:sp>
    </p:spTree>
    <p:custDataLst>
      <p:tags r:id="rId1"/>
    </p:custDataLst>
    <p:extLst>
      <p:ext uri="{BB962C8B-B14F-4D97-AF65-F5344CB8AC3E}">
        <p14:creationId xmlns:p14="http://schemas.microsoft.com/office/powerpoint/2010/main" val="3669386152"/>
      </p:ext>
    </p:extLst>
  </p:cSld>
  <p:clrMapOvr>
    <a:masterClrMapping/>
  </p:clrMapOvr>
  <p:transition spd="slow" advClick="0" advTm="24838">
    <p:strips dir="ru"/>
    <p:sndAc>
      <p:stSnd>
        <p:snd r:embed="rId3" name="wind.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Контейнер за съдържание 4" descr="256x171.jpg"/>
          <p:cNvPicPr>
            <a:picLocks noGrp="1" noChangeAspect="1"/>
          </p:cNvPicPr>
          <p:nvPr>
            <p:ph idx="1"/>
          </p:nvPr>
        </p:nvPicPr>
        <p:blipFill>
          <a:blip r:embed="rId3" cstate="print"/>
          <a:stretch>
            <a:fillRect/>
          </a:stretch>
        </p:blipFill>
        <p:spPr>
          <a:xfrm>
            <a:off x="1703512" y="2204865"/>
            <a:ext cx="4055422" cy="2708895"/>
          </a:xfrm>
        </p:spPr>
      </p:pic>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5</a:t>
            </a:fld>
            <a:endParaRPr lang="bg-BG"/>
          </a:p>
        </p:txBody>
      </p:sp>
      <p:pic>
        <p:nvPicPr>
          <p:cNvPr id="6" name="Картина 5" descr="4_1267080866.jpg"/>
          <p:cNvPicPr>
            <a:picLocks noChangeAspect="1"/>
          </p:cNvPicPr>
          <p:nvPr/>
        </p:nvPicPr>
        <p:blipFill>
          <a:blip r:embed="rId4" cstate="print"/>
          <a:stretch>
            <a:fillRect/>
          </a:stretch>
        </p:blipFill>
        <p:spPr>
          <a:xfrm>
            <a:off x="6096000" y="980728"/>
            <a:ext cx="4240966" cy="5301208"/>
          </a:xfrm>
          <a:prstGeom prst="rect">
            <a:avLst/>
          </a:prstGeom>
        </p:spPr>
      </p:pic>
    </p:spTree>
    <p:custDataLst>
      <p:tags r:id="rId1"/>
    </p:custDataLst>
    <p:extLst>
      <p:ext uri="{BB962C8B-B14F-4D97-AF65-F5344CB8AC3E}">
        <p14:creationId xmlns:p14="http://schemas.microsoft.com/office/powerpoint/2010/main" val="4044155303"/>
      </p:ext>
    </p:extLst>
  </p:cSld>
  <p:clrMapOvr>
    <a:masterClrMapping/>
  </p:clrMapOvr>
  <p:transition advClick="0" advTm="642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592925" y="624110"/>
            <a:ext cx="8911687" cy="528797"/>
          </a:xfrm>
        </p:spPr>
        <p:txBody>
          <a:bodyPr>
            <a:normAutofit/>
          </a:bodyPr>
          <a:lstStyle/>
          <a:p>
            <a:pPr algn="l"/>
            <a:r>
              <a:rPr lang="bg-BG" sz="2800" b="1" dirty="0" smtClean="0">
                <a:latin typeface="Arial" pitchFamily="34" charset="0"/>
                <a:cs typeface="Arial" pitchFamily="34" charset="0"/>
              </a:rPr>
              <a:t>Замърсяване </a:t>
            </a:r>
            <a:r>
              <a:rPr lang="bg-BG" sz="2800" b="1" dirty="0">
                <a:latin typeface="Arial" pitchFamily="34" charset="0"/>
                <a:cs typeface="Arial" pitchFamily="34" charset="0"/>
              </a:rPr>
              <a:t>на почвите </a:t>
            </a:r>
          </a:p>
        </p:txBody>
      </p:sp>
      <p:sp>
        <p:nvSpPr>
          <p:cNvPr id="3" name="Контейнер за съдържание 2"/>
          <p:cNvSpPr>
            <a:spLocks noGrp="1"/>
          </p:cNvSpPr>
          <p:nvPr>
            <p:ph idx="1"/>
          </p:nvPr>
        </p:nvSpPr>
        <p:spPr>
          <a:xfrm>
            <a:off x="2589212" y="1367246"/>
            <a:ext cx="8915400" cy="4543976"/>
          </a:xfrm>
        </p:spPr>
        <p:txBody>
          <a:bodyPr/>
          <a:lstStyle/>
          <a:p>
            <a:pPr algn="just">
              <a:buNone/>
            </a:pPr>
            <a:r>
              <a:rPr lang="bg-BG" dirty="0" smtClean="0"/>
              <a:t>    Едни от основните замърсители на почвата са тежките метали като хром, кадмий, цинк и олово, които се явяват отпадъчни материали при някои видове производства.</a:t>
            </a:r>
            <a:endParaRPr lang="bg-BG" dirty="0"/>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6</a:t>
            </a:fld>
            <a:endParaRPr lang="bg-BG"/>
          </a:p>
        </p:txBody>
      </p:sp>
      <p:pic>
        <p:nvPicPr>
          <p:cNvPr id="5" name="Контейнер за съдържание 4" descr="1696c200f511f99dd31a64a59e6ca0ef.jpg"/>
          <p:cNvPicPr>
            <a:picLocks noChangeAspect="1"/>
          </p:cNvPicPr>
          <p:nvPr/>
        </p:nvPicPr>
        <p:blipFill>
          <a:blip r:embed="rId3" cstate="print"/>
          <a:stretch>
            <a:fillRect/>
          </a:stretch>
        </p:blipFill>
        <p:spPr>
          <a:xfrm>
            <a:off x="1679726" y="2286000"/>
            <a:ext cx="3427286" cy="4572000"/>
          </a:xfrm>
          <a:prstGeom prst="rect">
            <a:avLst/>
          </a:prstGeom>
          <a:ln>
            <a:noFill/>
          </a:ln>
          <a:effectLst>
            <a:softEdge rad="112500"/>
          </a:effectLst>
        </p:spPr>
      </p:pic>
      <p:pic>
        <p:nvPicPr>
          <p:cNvPr id="6" name="Картина 5" descr="Treva_tqlo.jpg"/>
          <p:cNvPicPr>
            <a:picLocks noChangeAspect="1"/>
          </p:cNvPicPr>
          <p:nvPr/>
        </p:nvPicPr>
        <p:blipFill>
          <a:blip r:embed="rId4" cstate="print"/>
          <a:stretch>
            <a:fillRect/>
          </a:stretch>
        </p:blipFill>
        <p:spPr>
          <a:xfrm>
            <a:off x="5695406" y="2360024"/>
            <a:ext cx="4876800" cy="4380410"/>
          </a:xfrm>
          <a:prstGeom prst="rect">
            <a:avLst/>
          </a:prstGeom>
        </p:spPr>
      </p:pic>
    </p:spTree>
    <p:custDataLst>
      <p:tags r:id="rId1"/>
    </p:custDataLst>
    <p:extLst>
      <p:ext uri="{BB962C8B-B14F-4D97-AF65-F5344CB8AC3E}">
        <p14:creationId xmlns:p14="http://schemas.microsoft.com/office/powerpoint/2010/main" val="590349007"/>
      </p:ext>
    </p:extLst>
  </p:cSld>
  <p:clrMapOvr>
    <a:masterClrMapping/>
  </p:clrMapOvr>
  <p:transition spd="slow" advTm="22183">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5"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4" dur="1000" fill="hold"/>
                                        <p:tgtEl>
                                          <p:spTgt spid="5"/>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063552" y="620688"/>
            <a:ext cx="8229600" cy="782960"/>
          </a:xfrm>
        </p:spPr>
        <p:txBody>
          <a:bodyPr>
            <a:normAutofit/>
          </a:bodyPr>
          <a:lstStyle/>
          <a:p>
            <a:pPr algn="l"/>
            <a:r>
              <a:rPr lang="bg-BG" sz="3200" b="1" dirty="0" smtClean="0">
                <a:solidFill>
                  <a:schemeClr val="tx2">
                    <a:lumMod val="10000"/>
                  </a:schemeClr>
                </a:solidFill>
                <a:latin typeface="Arial" pitchFamily="34" charset="0"/>
                <a:cs typeface="Arial" pitchFamily="34" charset="0"/>
              </a:rPr>
              <a:t>Замърсяване </a:t>
            </a:r>
            <a:r>
              <a:rPr lang="bg-BG" sz="3200" b="1" dirty="0">
                <a:solidFill>
                  <a:schemeClr val="tx2">
                    <a:lumMod val="10000"/>
                  </a:schemeClr>
                </a:solidFill>
                <a:latin typeface="Arial" pitchFamily="34" charset="0"/>
                <a:cs typeface="Arial" pitchFamily="34" charset="0"/>
              </a:rPr>
              <a:t>на водите</a:t>
            </a:r>
          </a:p>
        </p:txBody>
      </p:sp>
      <p:sp>
        <p:nvSpPr>
          <p:cNvPr id="3" name="Контейнер за съдържание 2"/>
          <p:cNvSpPr>
            <a:spLocks noGrp="1"/>
          </p:cNvSpPr>
          <p:nvPr>
            <p:ph idx="1"/>
          </p:nvPr>
        </p:nvSpPr>
        <p:spPr/>
        <p:txBody>
          <a:bodyPr>
            <a:normAutofit/>
          </a:bodyPr>
          <a:lstStyle/>
          <a:p>
            <a:pPr>
              <a:buNone/>
            </a:pPr>
            <a:r>
              <a:rPr lang="bg-BG" b="1" dirty="0" smtClean="0">
                <a:solidFill>
                  <a:schemeClr val="bg1"/>
                </a:solidFill>
              </a:rPr>
              <a:t>   </a:t>
            </a:r>
            <a:r>
              <a:rPr lang="bg-BG" b="1" dirty="0" smtClean="0">
                <a:solidFill>
                  <a:schemeClr val="tx1">
                    <a:lumMod val="95000"/>
                    <a:lumOff val="5000"/>
                  </a:schemeClr>
                </a:solidFill>
              </a:rPr>
              <a:t>Водата бива главно замърсявана от  отпадъчни води изхвърляни от  заводи и други предприятия и разливите на петрол от танкерите. Промишленото производство е довело до появата на критично замърсени участъци в доста реки в България, а и по света. Най-голям дял в замърсяването  на водите има химическата промишленост.</a:t>
            </a:r>
            <a:endParaRPr lang="bg-BG" b="1" dirty="0">
              <a:solidFill>
                <a:schemeClr val="tx1">
                  <a:lumMod val="95000"/>
                  <a:lumOff val="5000"/>
                </a:schemeClr>
              </a:solidFill>
            </a:endParaRPr>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7</a:t>
            </a:fld>
            <a:endParaRPr lang="bg-BG"/>
          </a:p>
        </p:txBody>
      </p:sp>
    </p:spTree>
    <p:custDataLst>
      <p:tags r:id="rId1"/>
    </p:custDataLst>
    <p:extLst>
      <p:ext uri="{BB962C8B-B14F-4D97-AF65-F5344CB8AC3E}">
        <p14:creationId xmlns:p14="http://schemas.microsoft.com/office/powerpoint/2010/main" val="2333991230"/>
      </p:ext>
    </p:extLst>
  </p:cSld>
  <p:clrMapOvr>
    <a:masterClrMapping/>
  </p:clrMapOvr>
  <p:transition spd="slow" advTm="32135">
    <p:zoom/>
    <p:sndAc>
      <p:stSnd>
        <p:snd r:embed="rId3" name="push.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Контейнер за съдържание 4" descr="220x215.jpg"/>
          <p:cNvPicPr>
            <a:picLocks noGrp="1" noChangeAspect="1"/>
          </p:cNvPicPr>
          <p:nvPr>
            <p:ph idx="1"/>
          </p:nvPr>
        </p:nvPicPr>
        <p:blipFill>
          <a:blip r:embed="rId3" cstate="print"/>
          <a:stretch>
            <a:fillRect/>
          </a:stretch>
        </p:blipFill>
        <p:spPr>
          <a:xfrm>
            <a:off x="2135560" y="2656552"/>
            <a:ext cx="3744416" cy="3659315"/>
          </a:xfrm>
        </p:spPr>
      </p:pic>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8</a:t>
            </a:fld>
            <a:endParaRPr lang="bg-BG"/>
          </a:p>
        </p:txBody>
      </p:sp>
      <p:pic>
        <p:nvPicPr>
          <p:cNvPr id="6" name="Картина 5" descr="34.jpg"/>
          <p:cNvPicPr>
            <a:picLocks noChangeAspect="1"/>
          </p:cNvPicPr>
          <p:nvPr/>
        </p:nvPicPr>
        <p:blipFill>
          <a:blip r:embed="rId4" cstate="print"/>
          <a:stretch>
            <a:fillRect/>
          </a:stretch>
        </p:blipFill>
        <p:spPr>
          <a:xfrm>
            <a:off x="6528048" y="3501008"/>
            <a:ext cx="3936437" cy="2952328"/>
          </a:xfrm>
          <a:prstGeom prst="rect">
            <a:avLst/>
          </a:prstGeom>
        </p:spPr>
      </p:pic>
      <p:pic>
        <p:nvPicPr>
          <p:cNvPr id="7" name="Картина 6" descr="video_thumb.jpg"/>
          <p:cNvPicPr>
            <a:picLocks noChangeAspect="1"/>
          </p:cNvPicPr>
          <p:nvPr/>
        </p:nvPicPr>
        <p:blipFill>
          <a:blip r:embed="rId5" cstate="print"/>
          <a:stretch>
            <a:fillRect/>
          </a:stretch>
        </p:blipFill>
        <p:spPr>
          <a:xfrm>
            <a:off x="6023992" y="188640"/>
            <a:ext cx="4114800" cy="3086100"/>
          </a:xfrm>
          <a:prstGeom prst="rect">
            <a:avLst/>
          </a:prstGeom>
        </p:spPr>
      </p:pic>
    </p:spTree>
    <p:custDataLst>
      <p:tags r:id="rId1"/>
    </p:custDataLst>
    <p:extLst>
      <p:ext uri="{BB962C8B-B14F-4D97-AF65-F5344CB8AC3E}">
        <p14:creationId xmlns:p14="http://schemas.microsoft.com/office/powerpoint/2010/main" val="3206117845"/>
      </p:ext>
    </p:extLst>
  </p:cSld>
  <p:clrMapOvr>
    <a:masterClrMapping/>
  </p:clrMapOvr>
  <p:transition advClick="0" advTm="965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0" presetClass="entr" presetSubtype="0" decel="10000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strVal val="#ppt_w+.3"/>
                                          </p:val>
                                        </p:tav>
                                        <p:tav tm="100000">
                                          <p:val>
                                            <p:strVal val="#ppt_w"/>
                                          </p:val>
                                        </p:tav>
                                      </p:tavLst>
                                    </p:anim>
                                    <p:anim calcmode="lin" valueType="num">
                                      <p:cBhvr>
                                        <p:cTn id="16" dur="1000" fill="hold"/>
                                        <p:tgtEl>
                                          <p:spTgt spid="6"/>
                                        </p:tgtEl>
                                        <p:attrNameLst>
                                          <p:attrName>ppt_h</p:attrName>
                                        </p:attrNameLst>
                                      </p:cBhvr>
                                      <p:tavLst>
                                        <p:tav tm="0">
                                          <p:val>
                                            <p:strVal val="#ppt_h"/>
                                          </p:val>
                                        </p:tav>
                                        <p:tav tm="100000">
                                          <p:val>
                                            <p:strVal val="#ppt_h"/>
                                          </p:val>
                                        </p:tav>
                                      </p:tavLst>
                                    </p:anim>
                                    <p:animEffect transition="in" filter="fade">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5"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25" dur="1000" fill="hold"/>
                                        <p:tgtEl>
                                          <p:spTgt spid="7"/>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a:bodyPr>
          <a:lstStyle/>
          <a:p>
            <a:pPr algn="l"/>
            <a:r>
              <a:rPr lang="bg-BG" sz="2400" b="1" dirty="0" smtClean="0">
                <a:latin typeface="Arial" pitchFamily="34" charset="0"/>
                <a:cs typeface="Arial" pitchFamily="34" charset="0"/>
              </a:rPr>
              <a:t>Замърсяване </a:t>
            </a:r>
            <a:r>
              <a:rPr lang="bg-BG" sz="2400" b="1" dirty="0">
                <a:latin typeface="Arial" pitchFamily="34" charset="0"/>
                <a:cs typeface="Arial" pitchFamily="34" charset="0"/>
              </a:rPr>
              <a:t>на въздуха</a:t>
            </a:r>
          </a:p>
        </p:txBody>
      </p:sp>
      <p:sp>
        <p:nvSpPr>
          <p:cNvPr id="3" name="Контейнер за съдържание 2"/>
          <p:cNvSpPr>
            <a:spLocks noGrp="1"/>
          </p:cNvSpPr>
          <p:nvPr>
            <p:ph idx="1"/>
          </p:nvPr>
        </p:nvSpPr>
        <p:spPr>
          <a:xfrm>
            <a:off x="2589212" y="1371600"/>
            <a:ext cx="8915400" cy="4539622"/>
          </a:xfrm>
          <a:effectLst>
            <a:glow rad="139700">
              <a:schemeClr val="accent4">
                <a:satMod val="175000"/>
                <a:alpha val="40000"/>
              </a:schemeClr>
            </a:glow>
          </a:effectLst>
        </p:spPr>
        <p:txBody>
          <a:bodyPr>
            <a:normAutofit/>
          </a:bodyPr>
          <a:lstStyle/>
          <a:p>
            <a:pPr>
              <a:buNone/>
            </a:pPr>
            <a:r>
              <a:rPr lang="bg-BG" dirty="0" smtClean="0">
                <a:latin typeface="Arial" pitchFamily="34" charset="0"/>
                <a:cs typeface="Arial" pitchFamily="34" charset="0"/>
              </a:rPr>
              <a:t>    Главните замърсители на въздуха се оказват ТЕЦ и емисиите, които автомобилите отделят.</a:t>
            </a:r>
          </a:p>
          <a:p>
            <a:pPr>
              <a:buNone/>
            </a:pPr>
            <a:r>
              <a:rPr lang="bg-BG" dirty="0" smtClean="0">
                <a:latin typeface="Arial" pitchFamily="34" charset="0"/>
                <a:cs typeface="Arial" pitchFamily="34" charset="0"/>
              </a:rPr>
              <a:t>     Едно от веществата, които те отделят е серен диоксид, който може да доведе до падането на киселинни дъждове. </a:t>
            </a:r>
          </a:p>
          <a:p>
            <a:pPr>
              <a:buNone/>
            </a:pPr>
            <a:r>
              <a:rPr lang="bg-BG" dirty="0" smtClean="0">
                <a:latin typeface="Arial" pitchFamily="34" charset="0"/>
                <a:cs typeface="Arial" pitchFamily="34" charset="0"/>
              </a:rPr>
              <a:t>     Китай, Русия, САЩ и Япония са лидерите в замърсяването на въздуха.</a:t>
            </a:r>
          </a:p>
          <a:p>
            <a:pPr>
              <a:buNone/>
            </a:pPr>
            <a:r>
              <a:rPr lang="bg-BG" dirty="0" smtClean="0"/>
              <a:t>    </a:t>
            </a:r>
            <a:endParaRPr lang="bg-BG" dirty="0"/>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9</a:t>
            </a:fld>
            <a:endParaRPr lang="bg-BG" dirty="0"/>
          </a:p>
        </p:txBody>
      </p:sp>
      <p:sp>
        <p:nvSpPr>
          <p:cNvPr id="8" name="Текстово поле 7"/>
          <p:cNvSpPr txBox="1"/>
          <p:nvPr/>
        </p:nvSpPr>
        <p:spPr>
          <a:xfrm>
            <a:off x="-2916832" y="692696"/>
            <a:ext cx="184731" cy="369332"/>
          </a:xfrm>
          <a:prstGeom prst="rect">
            <a:avLst/>
          </a:prstGeom>
          <a:noFill/>
        </p:spPr>
        <p:txBody>
          <a:bodyPr wrap="none" rtlCol="0">
            <a:spAutoFit/>
          </a:bodyPr>
          <a:lstStyle/>
          <a:p>
            <a:endParaRPr lang="bg-BG" dirty="0"/>
          </a:p>
        </p:txBody>
      </p:sp>
      <p:pic>
        <p:nvPicPr>
          <p:cNvPr id="6" name="Контейнер за съдържание 4" descr="519x389.jpg"/>
          <p:cNvPicPr>
            <a:picLocks noChangeAspect="1"/>
          </p:cNvPicPr>
          <p:nvPr/>
        </p:nvPicPr>
        <p:blipFill>
          <a:blip r:embed="rId3" cstate="print"/>
          <a:stretch>
            <a:fillRect/>
          </a:stretch>
        </p:blipFill>
        <p:spPr>
          <a:xfrm>
            <a:off x="921695" y="3221580"/>
            <a:ext cx="5748553" cy="3636420"/>
          </a:xfrm>
          <a:prstGeom prst="rect">
            <a:avLst/>
          </a:prstGeom>
          <a:ln>
            <a:noFill/>
          </a:ln>
          <a:effectLst>
            <a:softEdge rad="112500"/>
          </a:effectLst>
        </p:spPr>
      </p:pic>
      <p:pic>
        <p:nvPicPr>
          <p:cNvPr id="7" name="Картина 5" descr="b45967c767.jpg"/>
          <p:cNvPicPr>
            <a:picLocks noChangeAspect="1"/>
          </p:cNvPicPr>
          <p:nvPr/>
        </p:nvPicPr>
        <p:blipFill>
          <a:blip r:embed="rId4" cstate="print"/>
          <a:stretch>
            <a:fillRect/>
          </a:stretch>
        </p:blipFill>
        <p:spPr>
          <a:xfrm>
            <a:off x="7153836" y="3221580"/>
            <a:ext cx="4572000" cy="3429000"/>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2577528275"/>
      </p:ext>
    </p:extLst>
  </p:cSld>
  <p:clrMapOvr>
    <a:masterClrMapping/>
  </p:clrMapOvr>
  <p:transition spd="slow" advClick="0" advTm="24987">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anim calcmode="lin" valueType="num">
                                      <p:cBhvr>
                                        <p:cTn id="22" dur="5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anim calcmode="lin" valueType="num">
                                      <p:cBhvr>
                                        <p:cTn id="29" dur="5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3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grpId="0" nodeType="clickEffect">
                                  <p:stCondLst>
                                    <p:cond delay="0"/>
                                  </p:stCondLst>
                                  <p:iterate type="lt">
                                    <p:tmPct val="10000"/>
                                  </p:iterate>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500"/>
                                        <p:tgtEl>
                                          <p:spTgt spid="3">
                                            <p:txEl>
                                              <p:pRg st="3" end="3"/>
                                            </p:txEl>
                                          </p:spTgt>
                                        </p:tgtEl>
                                      </p:cBhvr>
                                    </p:animEffect>
                                    <p:anim calcmode="lin" valueType="num">
                                      <p:cBhvr>
                                        <p:cTn id="36" dur="5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7"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981200" y="548680"/>
            <a:ext cx="8229600" cy="720080"/>
          </a:xfrm>
        </p:spPr>
        <p:txBody>
          <a:bodyPr>
            <a:normAutofit/>
          </a:bodyPr>
          <a:lstStyle/>
          <a:p>
            <a:pPr algn="l"/>
            <a:r>
              <a:rPr lang="bg-BG" sz="3200" b="1" dirty="0" smtClean="0">
                <a:latin typeface="Arial" pitchFamily="34" charset="0"/>
                <a:cs typeface="Arial" pitchFamily="34" charset="0"/>
              </a:rPr>
              <a:t> </a:t>
            </a:r>
            <a:r>
              <a:rPr lang="bg-BG" sz="3200" b="1" dirty="0">
                <a:latin typeface="Arial" pitchFamily="34" charset="0"/>
                <a:cs typeface="Arial" pitchFamily="34" charset="0"/>
              </a:rPr>
              <a:t>Горещи екологични точки у нас </a:t>
            </a:r>
          </a:p>
        </p:txBody>
      </p:sp>
      <p:sp>
        <p:nvSpPr>
          <p:cNvPr id="3" name="Контейнер за съдържание 2"/>
          <p:cNvSpPr>
            <a:spLocks noGrp="1"/>
          </p:cNvSpPr>
          <p:nvPr>
            <p:ph idx="1"/>
          </p:nvPr>
        </p:nvSpPr>
        <p:spPr>
          <a:xfrm>
            <a:off x="1097280" y="1268760"/>
            <a:ext cx="10407332" cy="3233571"/>
          </a:xfrm>
        </p:spPr>
        <p:txBody>
          <a:bodyPr>
            <a:normAutofit/>
          </a:bodyPr>
          <a:lstStyle/>
          <a:p>
            <a:pPr>
              <a:buNone/>
            </a:pPr>
            <a:r>
              <a:rPr lang="bg-BG" dirty="0" smtClean="0">
                <a:solidFill>
                  <a:schemeClr val="bg1"/>
                </a:solidFill>
              </a:rPr>
              <a:t>   </a:t>
            </a:r>
            <a:r>
              <a:rPr lang="bg-BG" sz="2800" dirty="0">
                <a:solidFill>
                  <a:schemeClr val="tx1">
                    <a:lumMod val="95000"/>
                    <a:lumOff val="5000"/>
                  </a:schemeClr>
                </a:solidFill>
              </a:rPr>
              <a:t>Натрупването на значителни количества твърди, течни и газообразни отпадъци в редица селища ги превръща в т.нар. горещи точки.  В тези райони са регистрирани високи концентрации на олово в организма на децата, остри хронични и дихателни заболявания на деца и възрастни, забавен </a:t>
            </a:r>
            <a:r>
              <a:rPr lang="bg-BG" sz="2800" dirty="0">
                <a:solidFill>
                  <a:schemeClr val="bg1"/>
                </a:solidFill>
              </a:rPr>
              <a:t>растеж на децата и пр.</a:t>
            </a:r>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10</a:t>
            </a:fld>
            <a:endParaRPr lang="bg-BG"/>
          </a:p>
        </p:txBody>
      </p:sp>
      <p:pic>
        <p:nvPicPr>
          <p:cNvPr id="5" name="Контейнер за съдържание 4" descr="0000070013-article.jpg"/>
          <p:cNvPicPr>
            <a:picLocks noChangeAspect="1"/>
          </p:cNvPicPr>
          <p:nvPr/>
        </p:nvPicPr>
        <p:blipFill>
          <a:blip r:embed="rId4" cstate="print"/>
          <a:stretch>
            <a:fillRect/>
          </a:stretch>
        </p:blipFill>
        <p:spPr>
          <a:xfrm>
            <a:off x="6513497" y="3492137"/>
            <a:ext cx="4415760" cy="3455208"/>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2684943072"/>
      </p:ext>
    </p:extLst>
  </p:cSld>
  <p:clrMapOvr>
    <a:masterClrMapping/>
  </p:clrMapOvr>
  <p:transition spd="slow" advTm="31823">
    <p:wedge/>
    <p:sndAc>
      <p:stSnd>
        <p:snd r:embed="rId3" name="voltag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03512" y="274638"/>
            <a:ext cx="8712968" cy="1143000"/>
          </a:xfrm>
        </p:spPr>
        <p:txBody>
          <a:bodyPr>
            <a:normAutofit/>
          </a:bodyPr>
          <a:lstStyle/>
          <a:p>
            <a:pPr algn="l"/>
            <a:r>
              <a:rPr lang="bg-BG" sz="2800" b="1" dirty="0" smtClean="0">
                <a:latin typeface="Arial" pitchFamily="34" charset="0"/>
                <a:cs typeface="Arial" pitchFamily="34" charset="0"/>
              </a:rPr>
              <a:t>Причини </a:t>
            </a:r>
            <a:r>
              <a:rPr lang="bg-BG" sz="2800" b="1" dirty="0">
                <a:latin typeface="Arial" pitchFamily="34" charset="0"/>
                <a:cs typeface="Arial" pitchFamily="34" charset="0"/>
              </a:rPr>
              <a:t>за замърсяване на околната среда</a:t>
            </a:r>
          </a:p>
        </p:txBody>
      </p:sp>
      <p:sp>
        <p:nvSpPr>
          <p:cNvPr id="3" name="Контейнер за съдържание 2"/>
          <p:cNvSpPr>
            <a:spLocks noGrp="1"/>
          </p:cNvSpPr>
          <p:nvPr>
            <p:ph idx="1"/>
          </p:nvPr>
        </p:nvSpPr>
        <p:spPr/>
        <p:txBody>
          <a:bodyPr>
            <a:normAutofit fontScale="85000" lnSpcReduction="10000"/>
          </a:bodyPr>
          <a:lstStyle/>
          <a:p>
            <a:r>
              <a:rPr lang="bg-BG" sz="2000" dirty="0">
                <a:latin typeface="Arial" pitchFamily="34" charset="0"/>
                <a:cs typeface="Arial" pitchFamily="34" charset="0"/>
              </a:rPr>
              <a:t>Преобладаващ дял на отраслите от тежката промишленост, които са най-големите замърсители на околната среда.</a:t>
            </a:r>
          </a:p>
          <a:p>
            <a:r>
              <a:rPr lang="bg-BG" sz="2000" dirty="0">
                <a:latin typeface="Arial" pitchFamily="34" charset="0"/>
                <a:cs typeface="Arial" pitchFamily="34" charset="0"/>
              </a:rPr>
              <a:t>Преобладаващите отрасли са с висока материалоемкост на произвежданата продукция, което е свързано с използването на големи количества отпадъци.</a:t>
            </a:r>
          </a:p>
          <a:p>
            <a:r>
              <a:rPr lang="bg-BG" sz="2000" dirty="0">
                <a:latin typeface="Arial" pitchFamily="34" charset="0"/>
                <a:cs typeface="Arial" pitchFamily="34" charset="0"/>
              </a:rPr>
              <a:t>Концентриране на много промишлени предприятия в даден район, отделящи големи количества отпадъци.</a:t>
            </a:r>
          </a:p>
          <a:p>
            <a:r>
              <a:rPr lang="bg-BG" sz="2000" dirty="0">
                <a:latin typeface="Arial" pitchFamily="34" charset="0"/>
                <a:cs typeface="Arial" pitchFamily="34" charset="0"/>
              </a:rPr>
              <a:t>Ниско технологично равнище на промишлените производства, използване на остарели технологии.</a:t>
            </a:r>
          </a:p>
          <a:p>
            <a:r>
              <a:rPr lang="bg-BG" sz="2000" dirty="0">
                <a:latin typeface="Arial" pitchFamily="34" charset="0"/>
                <a:cs typeface="Arial" pitchFamily="34" charset="0"/>
              </a:rPr>
              <a:t>Качеството на преработваните суровини и материали.</a:t>
            </a:r>
          </a:p>
          <a:p>
            <a:r>
              <a:rPr lang="bg-BG" sz="2000" dirty="0">
                <a:latin typeface="Arial" pitchFamily="34" charset="0"/>
                <a:cs typeface="Arial" pitchFamily="34" charset="0"/>
              </a:rPr>
              <a:t>Наличието на малък брой пречиствателни съоръжения с ниска ефективност.</a:t>
            </a:r>
          </a:p>
          <a:p>
            <a:r>
              <a:rPr lang="bg-BG" sz="2000" dirty="0">
                <a:latin typeface="Arial" pitchFamily="34" charset="0"/>
                <a:cs typeface="Arial" pitchFamily="34" charset="0"/>
              </a:rPr>
              <a:t>Не на последно място е и недостатъчната екологична култура и загрижеността на обществото за опазване на околната среда.</a:t>
            </a:r>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11</a:t>
            </a:fld>
            <a:endParaRPr lang="bg-BG"/>
          </a:p>
        </p:txBody>
      </p:sp>
    </p:spTree>
    <p:custDataLst>
      <p:tags r:id="rId1"/>
    </p:custDataLst>
    <p:extLst>
      <p:ext uri="{BB962C8B-B14F-4D97-AF65-F5344CB8AC3E}">
        <p14:creationId xmlns:p14="http://schemas.microsoft.com/office/powerpoint/2010/main" val="2581620204"/>
      </p:ext>
    </p:extLst>
  </p:cSld>
  <p:clrMapOvr>
    <a:masterClrMapping/>
  </p:clrMapOvr>
  <p:transition advClick="0" advTm="8155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grpId="0" nodeType="clickEffect">
                                  <p:stCondLst>
                                    <p:cond delay="0"/>
                                  </p:stCondLst>
                                  <p:iterate type="lt">
                                    <p:tmPct val="10000"/>
                                  </p:iterate>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grpId="0" nodeType="clickEffect">
                                  <p:stCondLst>
                                    <p:cond delay="0"/>
                                  </p:stCondLst>
                                  <p:iterate type="lt">
                                    <p:tmPct val="10000"/>
                                  </p:iterate>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grpId="0" nodeType="clickEffect">
                                  <p:stCondLst>
                                    <p:cond delay="0"/>
                                  </p:stCondLst>
                                  <p:iterate type="lt">
                                    <p:tmPct val="10000"/>
                                  </p:iterate>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1"/>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0" presetClass="entr" presetSubtype="0" fill="hold" grpId="0" nodeType="clickEffect">
                                  <p:stCondLst>
                                    <p:cond delay="0"/>
                                  </p:stCondLst>
                                  <p:iterate type="lt">
                                    <p:tmPct val="10000"/>
                                  </p:iterate>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1"/>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1981200" y="2348880"/>
            <a:ext cx="8229600" cy="3747120"/>
          </a:xfrm>
        </p:spPr>
        <p:txBody>
          <a:bodyPr>
            <a:normAutofit/>
          </a:bodyPr>
          <a:lstStyle/>
          <a:p>
            <a:r>
              <a:rPr lang="bg-BG" b="1" dirty="0" smtClean="0">
                <a:solidFill>
                  <a:schemeClr val="tx1">
                    <a:lumMod val="95000"/>
                    <a:lumOff val="5000"/>
                  </a:schemeClr>
                </a:solidFill>
              </a:rPr>
              <a:t>В селското стопанство използването на различни видове пестициди и торове влияят пагубно- почвата се насища с тежки метали, химикали, нитрати, фосфати и други вредни отпадъци. Разлагането на тези пестициди в природата става много бавно, те се натрупват в растенията и се разпространяват по целия биологичен кръговрат  </a:t>
            </a:r>
            <a:r>
              <a:rPr lang="bg-BG" b="1" u="sng" dirty="0" smtClean="0">
                <a:solidFill>
                  <a:schemeClr val="tx1">
                    <a:lumMod val="95000"/>
                    <a:lumOff val="5000"/>
                  </a:schemeClr>
                </a:solidFill>
              </a:rPr>
              <a:t>– почва – растение – човек.</a:t>
            </a:r>
            <a:endParaRPr lang="bg-BG" b="1" u="sng" dirty="0">
              <a:solidFill>
                <a:schemeClr val="tx1">
                  <a:lumMod val="95000"/>
                  <a:lumOff val="5000"/>
                </a:schemeClr>
              </a:solidFill>
            </a:endParaRPr>
          </a:p>
        </p:txBody>
      </p:sp>
      <p:sp>
        <p:nvSpPr>
          <p:cNvPr id="4" name="Контейнер за номер на слайда 3"/>
          <p:cNvSpPr>
            <a:spLocks noGrp="1"/>
          </p:cNvSpPr>
          <p:nvPr>
            <p:ph type="sldNum" sz="quarter" idx="4294967295"/>
          </p:nvPr>
        </p:nvSpPr>
        <p:spPr/>
        <p:txBody>
          <a:bodyPr/>
          <a:lstStyle/>
          <a:p>
            <a:fld id="{6F889F98-5F8A-4426-B34F-DD865637A7D8}" type="slidenum">
              <a:rPr lang="bg-BG" smtClean="0"/>
              <a:pPr/>
              <a:t>12</a:t>
            </a:fld>
            <a:endParaRPr lang="bg-BG"/>
          </a:p>
        </p:txBody>
      </p:sp>
      <p:sp>
        <p:nvSpPr>
          <p:cNvPr id="2" name="Заглавие 1"/>
          <p:cNvSpPr>
            <a:spLocks noGrp="1"/>
          </p:cNvSpPr>
          <p:nvPr>
            <p:ph type="title"/>
          </p:nvPr>
        </p:nvSpPr>
        <p:spPr/>
        <p:txBody>
          <a:bodyPr>
            <a:normAutofit/>
          </a:bodyPr>
          <a:lstStyle/>
          <a:p>
            <a:pPr algn="l"/>
            <a:r>
              <a:rPr lang="bg-BG" sz="2400" b="1" dirty="0" smtClean="0">
                <a:solidFill>
                  <a:schemeClr val="tx1">
                    <a:lumMod val="95000"/>
                    <a:lumOff val="5000"/>
                  </a:schemeClr>
                </a:solidFill>
                <a:latin typeface="Arial" pitchFamily="34" charset="0"/>
                <a:cs typeface="Arial" pitchFamily="34" charset="0"/>
              </a:rPr>
              <a:t> </a:t>
            </a:r>
            <a:r>
              <a:rPr lang="bg-BG" sz="2400" b="1" dirty="0">
                <a:solidFill>
                  <a:schemeClr val="tx1">
                    <a:lumMod val="95000"/>
                    <a:lumOff val="5000"/>
                  </a:schemeClr>
                </a:solidFill>
                <a:latin typeface="Arial" pitchFamily="34" charset="0"/>
                <a:cs typeface="Arial" pitchFamily="34" charset="0"/>
              </a:rPr>
              <a:t>Как земеделието замърсява околната </a:t>
            </a:r>
            <a:r>
              <a:rPr lang="bg-BG" sz="2400" b="1" dirty="0" smtClean="0">
                <a:solidFill>
                  <a:schemeClr val="tx1">
                    <a:lumMod val="95000"/>
                    <a:lumOff val="5000"/>
                  </a:schemeClr>
                </a:solidFill>
                <a:latin typeface="Arial" pitchFamily="34" charset="0"/>
                <a:cs typeface="Arial" pitchFamily="34" charset="0"/>
              </a:rPr>
              <a:t>среда</a:t>
            </a:r>
            <a:r>
              <a:rPr lang="en-US" sz="2400" b="1" dirty="0" smtClean="0">
                <a:solidFill>
                  <a:schemeClr val="tx1">
                    <a:lumMod val="95000"/>
                    <a:lumOff val="5000"/>
                  </a:schemeClr>
                </a:solidFill>
                <a:latin typeface="Arial" pitchFamily="34" charset="0"/>
                <a:cs typeface="Arial" pitchFamily="34" charset="0"/>
              </a:rPr>
              <a:t>?</a:t>
            </a:r>
            <a:endParaRPr lang="bg-BG" sz="2400" b="1" dirty="0">
              <a:solidFill>
                <a:schemeClr val="tx1">
                  <a:lumMod val="95000"/>
                  <a:lumOff val="5000"/>
                </a:schemeClr>
              </a:solidFill>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913738554"/>
      </p:ext>
    </p:extLst>
  </p:cSld>
  <p:clrMapOvr>
    <a:masterClrMapping/>
  </p:clrMapOvr>
  <p:transition spd="med" advClick="0" advTm="35178">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a:bodyPr>
          <a:lstStyle/>
          <a:p>
            <a:pPr algn="l"/>
            <a:r>
              <a:rPr lang="bg-BG" sz="2800" b="1" dirty="0" smtClean="0">
                <a:latin typeface="Arial" pitchFamily="34" charset="0"/>
                <a:cs typeface="Arial" pitchFamily="34" charset="0"/>
              </a:rPr>
              <a:t>Транспорт </a:t>
            </a:r>
            <a:r>
              <a:rPr lang="bg-BG" sz="2800" b="1" dirty="0">
                <a:latin typeface="Arial" pitchFamily="34" charset="0"/>
                <a:cs typeface="Arial" pitchFamily="34" charset="0"/>
              </a:rPr>
              <a:t>и природна среда</a:t>
            </a:r>
          </a:p>
        </p:txBody>
      </p:sp>
      <p:sp>
        <p:nvSpPr>
          <p:cNvPr id="3" name="Контейнер за съдържание 2"/>
          <p:cNvSpPr>
            <a:spLocks noGrp="1"/>
          </p:cNvSpPr>
          <p:nvPr>
            <p:ph idx="1"/>
          </p:nvPr>
        </p:nvSpPr>
        <p:spPr/>
        <p:txBody>
          <a:bodyPr>
            <a:normAutofit/>
          </a:bodyPr>
          <a:lstStyle/>
          <a:p>
            <a:pPr>
              <a:buNone/>
            </a:pPr>
            <a:r>
              <a:rPr lang="bg-BG" dirty="0" smtClean="0"/>
              <a:t>   В изгорелите автомобилни газове се съдържа олово, азотни оксиди и въглероден двуокис, които се оказват и основни замърсители на въздуха.Около главните шосейни магистрали на страната земите са силно замърсени с токсични вещества, превишаващи многократно пределната допустима концентрация. </a:t>
            </a:r>
            <a:endParaRPr lang="bg-BG" i="1" dirty="0" smtClean="0"/>
          </a:p>
          <a:p>
            <a:pPr>
              <a:buNone/>
            </a:pPr>
            <a:endParaRPr lang="bg-BG" dirty="0"/>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13</a:t>
            </a:fld>
            <a:endParaRPr lang="bg-BG"/>
          </a:p>
        </p:txBody>
      </p:sp>
    </p:spTree>
    <p:custDataLst>
      <p:tags r:id="rId1"/>
    </p:custDataLst>
    <p:extLst>
      <p:ext uri="{BB962C8B-B14F-4D97-AF65-F5344CB8AC3E}">
        <p14:creationId xmlns:p14="http://schemas.microsoft.com/office/powerpoint/2010/main" val="1281417881"/>
      </p:ext>
    </p:extLst>
  </p:cSld>
  <p:clrMapOvr>
    <a:masterClrMapping/>
  </p:clrMapOvr>
  <p:transition advClick="0" advTm="1810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ln>
            <a:solidFill>
              <a:srgbClr val="FF0000"/>
            </a:solidFill>
          </a:ln>
        </p:spPr>
        <p:txBody>
          <a:bodyPr>
            <a:normAutofit/>
          </a:bodyPr>
          <a:lstStyle/>
          <a:p>
            <a:pPr algn="l"/>
            <a:r>
              <a:rPr lang="bg-BG" sz="2800" b="1" dirty="0" smtClean="0">
                <a:solidFill>
                  <a:srgbClr val="FF0000"/>
                </a:solidFill>
                <a:latin typeface="Arial" pitchFamily="34" charset="0"/>
                <a:cs typeface="Arial" pitchFamily="34" charset="0"/>
              </a:rPr>
              <a:t>Кога </a:t>
            </a:r>
            <a:r>
              <a:rPr lang="bg-BG" sz="2800" b="1" dirty="0">
                <a:solidFill>
                  <a:srgbClr val="FF0000"/>
                </a:solidFill>
                <a:latin typeface="Arial" pitchFamily="34" charset="0"/>
                <a:cs typeface="Arial" pitchFamily="34" charset="0"/>
              </a:rPr>
              <a:t>възниква критична екологична </a:t>
            </a:r>
            <a:r>
              <a:rPr lang="bg-BG" sz="2800" b="1" dirty="0" smtClean="0">
                <a:solidFill>
                  <a:srgbClr val="FF0000"/>
                </a:solidFill>
                <a:latin typeface="Arial" pitchFamily="34" charset="0"/>
                <a:cs typeface="Arial" pitchFamily="34" charset="0"/>
              </a:rPr>
              <a:t>ситуация</a:t>
            </a:r>
            <a:r>
              <a:rPr lang="en-US" sz="2800" b="1" dirty="0" smtClean="0">
                <a:solidFill>
                  <a:srgbClr val="FF0000"/>
                </a:solidFill>
                <a:latin typeface="Arial" pitchFamily="34" charset="0"/>
                <a:cs typeface="Arial" pitchFamily="34" charset="0"/>
              </a:rPr>
              <a:t>?</a:t>
            </a:r>
            <a:endParaRPr lang="bg-BG" sz="2800" b="1" dirty="0">
              <a:solidFill>
                <a:srgbClr val="FF0000"/>
              </a:solidFill>
              <a:latin typeface="Arial" pitchFamily="34" charset="0"/>
              <a:cs typeface="Arial" pitchFamily="34" charset="0"/>
            </a:endParaRPr>
          </a:p>
        </p:txBody>
      </p:sp>
      <p:sp>
        <p:nvSpPr>
          <p:cNvPr id="3" name="Контейнер за съдържание 2"/>
          <p:cNvSpPr>
            <a:spLocks noGrp="1"/>
          </p:cNvSpPr>
          <p:nvPr>
            <p:ph idx="1"/>
          </p:nvPr>
        </p:nvSpPr>
        <p:spPr/>
        <p:txBody>
          <a:bodyPr>
            <a:normAutofit/>
          </a:bodyPr>
          <a:lstStyle/>
          <a:p>
            <a:pPr>
              <a:buNone/>
            </a:pPr>
            <a:r>
              <a:rPr lang="bg-BG" dirty="0" smtClean="0"/>
              <a:t>   В резултат на занижените екологични изисквания към производителите от различните промишлени отрасли се създаде критична екологична ситуация в страната.</a:t>
            </a:r>
            <a:endParaRPr lang="bg-BG" i="1" dirty="0" smtClean="0"/>
          </a:p>
          <a:p>
            <a:pPr>
              <a:buNone/>
            </a:pPr>
            <a:r>
              <a:rPr lang="bg-BG" dirty="0" smtClean="0"/>
              <a:t>   Стремежът за бързи печалби доведе до организирането на нови производства с вредни отпадъци. Поради финансови затруднения в страната не се отделят средства за нови пречиствателни съоръжения, не се модернизират съществуващите пречиствателни станции, не се внедряват нови технологии в производствата.</a:t>
            </a:r>
            <a:endParaRPr lang="bg-BG" i="1" dirty="0" smtClean="0"/>
          </a:p>
          <a:p>
            <a:pPr>
              <a:buNone/>
            </a:pPr>
            <a:endParaRPr lang="bg-BG" dirty="0"/>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14</a:t>
            </a:fld>
            <a:endParaRPr lang="bg-BG"/>
          </a:p>
        </p:txBody>
      </p:sp>
    </p:spTree>
    <p:custDataLst>
      <p:tags r:id="rId1"/>
    </p:custDataLst>
    <p:extLst>
      <p:ext uri="{BB962C8B-B14F-4D97-AF65-F5344CB8AC3E}">
        <p14:creationId xmlns:p14="http://schemas.microsoft.com/office/powerpoint/2010/main" val="2289846476"/>
      </p:ext>
    </p:extLst>
  </p:cSld>
  <p:clrMapOvr>
    <a:masterClrMapping/>
  </p:clrMapOvr>
  <p:transition advClick="0" advTm="4695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2589212" y="635726"/>
            <a:ext cx="8915400" cy="5275496"/>
          </a:xfrm>
        </p:spPr>
        <p:txBody>
          <a:bodyPr>
            <a:normAutofit/>
          </a:bodyPr>
          <a:lstStyle/>
          <a:p>
            <a:pPr>
              <a:buNone/>
            </a:pPr>
            <a:r>
              <a:rPr lang="bg-BG" sz="2400" dirty="0"/>
              <a:t>   Някои мерки, които са предприети с цел да се опазва природата са разделното събиране, но това е само една малка крачка напред</a:t>
            </a:r>
            <a:r>
              <a:rPr lang="en-US" sz="2400" dirty="0"/>
              <a:t> </a:t>
            </a:r>
            <a:r>
              <a:rPr lang="bg-BG" sz="2400" dirty="0"/>
              <a:t>и не е достатъчно, тъй като темпото, с което замърсяваме околната среда става прекалено бързо.</a:t>
            </a:r>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15</a:t>
            </a:fld>
            <a:endParaRPr lang="bg-BG"/>
          </a:p>
        </p:txBody>
      </p:sp>
      <p:pic>
        <p:nvPicPr>
          <p:cNvPr id="5" name="Картина 4" descr="impact1.jpg"/>
          <p:cNvPicPr>
            <a:picLocks noChangeAspect="1"/>
          </p:cNvPicPr>
          <p:nvPr/>
        </p:nvPicPr>
        <p:blipFill>
          <a:blip r:embed="rId3" cstate="print"/>
          <a:stretch>
            <a:fillRect/>
          </a:stretch>
        </p:blipFill>
        <p:spPr>
          <a:xfrm>
            <a:off x="7036526" y="3425383"/>
            <a:ext cx="3631474" cy="3254091"/>
          </a:xfrm>
          <a:prstGeom prst="rect">
            <a:avLst/>
          </a:prstGeom>
        </p:spPr>
      </p:pic>
      <p:pic>
        <p:nvPicPr>
          <p:cNvPr id="6" name="Картина 5" descr="green_recycle.jpg"/>
          <p:cNvPicPr>
            <a:picLocks noChangeAspect="1"/>
          </p:cNvPicPr>
          <p:nvPr/>
        </p:nvPicPr>
        <p:blipFill>
          <a:blip r:embed="rId4" cstate="print"/>
          <a:stretch>
            <a:fillRect/>
          </a:stretch>
        </p:blipFill>
        <p:spPr>
          <a:xfrm>
            <a:off x="2020389" y="3425383"/>
            <a:ext cx="4075611" cy="3254091"/>
          </a:xfrm>
          <a:prstGeom prst="rect">
            <a:avLst/>
          </a:prstGeom>
        </p:spPr>
      </p:pic>
    </p:spTree>
    <p:custDataLst>
      <p:tags r:id="rId1"/>
    </p:custDataLst>
    <p:extLst>
      <p:ext uri="{BB962C8B-B14F-4D97-AF65-F5344CB8AC3E}">
        <p14:creationId xmlns:p14="http://schemas.microsoft.com/office/powerpoint/2010/main" val="2632375339"/>
      </p:ext>
    </p:extLst>
  </p:cSld>
  <p:clrMapOvr>
    <a:masterClrMapping/>
  </p:clrMapOvr>
  <p:transition advTm="1675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900" decel="100000" fill="hold"/>
                                        <p:tgtEl>
                                          <p:spTgt spid="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800" decel="100000"/>
                                        <p:tgtEl>
                                          <p:spTgt spid="5"/>
                                        </p:tgtEl>
                                      </p:cBhvr>
                                    </p:animEffect>
                                    <p:anim calcmode="lin" valueType="num">
                                      <p:cBhvr>
                                        <p:cTn id="23" dur="800" decel="100000" fill="hold"/>
                                        <p:tgtEl>
                                          <p:spTgt spid="5"/>
                                        </p:tgtEl>
                                        <p:attrNameLst>
                                          <p:attrName>style.rotation</p:attrName>
                                        </p:attrNameLst>
                                      </p:cBhvr>
                                      <p:tavLst>
                                        <p:tav tm="0">
                                          <p:val>
                                            <p:fltVal val="-90"/>
                                          </p:val>
                                        </p:tav>
                                        <p:tav tm="100000">
                                          <p:val>
                                            <p:fltVal val="0"/>
                                          </p:val>
                                        </p:tav>
                                      </p:tavLst>
                                    </p:anim>
                                    <p:anim calcmode="lin" valueType="num">
                                      <p:cBhvr>
                                        <p:cTn id="24" dur="800" decel="100000" fill="hold"/>
                                        <p:tgtEl>
                                          <p:spTgt spid="5"/>
                                        </p:tgtEl>
                                        <p:attrNameLst>
                                          <p:attrName>ppt_x</p:attrName>
                                        </p:attrNameLst>
                                      </p:cBhvr>
                                      <p:tavLst>
                                        <p:tav tm="0">
                                          <p:val>
                                            <p:strVal val="#ppt_x+0.4"/>
                                          </p:val>
                                        </p:tav>
                                        <p:tav tm="100000">
                                          <p:val>
                                            <p:strVal val="#ppt_x-0.05"/>
                                          </p:val>
                                        </p:tav>
                                      </p:tavLst>
                                    </p:anim>
                                    <p:anim calcmode="lin" valueType="num">
                                      <p:cBhvr>
                                        <p:cTn id="25" dur="800" decel="100000" fill="hold"/>
                                        <p:tgtEl>
                                          <p:spTgt spid="5"/>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16</a:t>
            </a:fld>
            <a:endParaRPr lang="bg-BG"/>
          </a:p>
        </p:txBody>
      </p:sp>
      <p:pic>
        <p:nvPicPr>
          <p:cNvPr id="6" name="Картина 5" descr="org_cot.jpg"/>
          <p:cNvPicPr>
            <a:picLocks noChangeAspect="1"/>
          </p:cNvPicPr>
          <p:nvPr/>
        </p:nvPicPr>
        <p:blipFill>
          <a:blip r:embed="rId2" cstate="print"/>
          <a:stretch>
            <a:fillRect/>
          </a:stretch>
        </p:blipFill>
        <p:spPr>
          <a:xfrm>
            <a:off x="4007768" y="620688"/>
            <a:ext cx="4774972" cy="5616624"/>
          </a:xfrm>
          <a:prstGeom prst="rect">
            <a:avLst/>
          </a:prstGeom>
        </p:spPr>
      </p:pic>
    </p:spTree>
    <p:extLst>
      <p:ext uri="{BB962C8B-B14F-4D97-AF65-F5344CB8AC3E}">
        <p14:creationId xmlns:p14="http://schemas.microsoft.com/office/powerpoint/2010/main" val="3078621210"/>
      </p:ext>
    </p:extLst>
  </p:cSld>
  <p:clrMapOvr>
    <a:masterClrMapping/>
  </p:clrMapOvr>
  <p:transition advTm="273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9|3.7|8.9"/>
</p:tagLst>
</file>

<file path=ppt/tags/tag2.xml><?xml version="1.0" encoding="utf-8"?>
<p:tagLst xmlns:a="http://schemas.openxmlformats.org/drawingml/2006/main" xmlns:r="http://schemas.openxmlformats.org/officeDocument/2006/relationships" xmlns:p="http://schemas.openxmlformats.org/presentationml/2006/main">
  <p:tag name="TIMING" val="|0.1|2.6"/>
</p:tagLst>
</file>

<file path=ppt/tags/tag3.xml><?xml version="1.0" encoding="utf-8"?>
<p:tagLst xmlns:a="http://schemas.openxmlformats.org/drawingml/2006/main" xmlns:r="http://schemas.openxmlformats.org/officeDocument/2006/relationships" xmlns:p="http://schemas.openxmlformats.org/presentationml/2006/main">
  <p:tag name="TIMING" val="|0.5|2.3|4.2|3.2"/>
</p:tagLst>
</file>

<file path=ppt/tags/tag4.xml><?xml version="1.0" encoding="utf-8"?>
<p:tagLst xmlns:a="http://schemas.openxmlformats.org/drawingml/2006/main" xmlns:r="http://schemas.openxmlformats.org/officeDocument/2006/relationships" xmlns:p="http://schemas.openxmlformats.org/presentationml/2006/main">
  <p:tag name="TIMING" val="|1.2|4.3"/>
</p:tagLst>
</file>

<file path=ppt/tags/tag5.xml><?xml version="1.0" encoding="utf-8"?>
<p:tagLst xmlns:a="http://schemas.openxmlformats.org/drawingml/2006/main" xmlns:r="http://schemas.openxmlformats.org/officeDocument/2006/relationships" xmlns:p="http://schemas.openxmlformats.org/presentationml/2006/main">
  <p:tag name="TIMING" val="|2.9"/>
</p:tagLst>
</file>

<file path=ppt/tags/tag6.xml><?xml version="1.0" encoding="utf-8"?>
<p:tagLst xmlns:a="http://schemas.openxmlformats.org/drawingml/2006/main" xmlns:r="http://schemas.openxmlformats.org/officeDocument/2006/relationships" xmlns:p="http://schemas.openxmlformats.org/presentationml/2006/main">
  <p:tag name="TIMING" val="|2.4|2.4"/>
</p:tagLst>
</file>

<file path=ppt/tags/tag7.xml><?xml version="1.0" encoding="utf-8"?>
<p:tagLst xmlns:a="http://schemas.openxmlformats.org/drawingml/2006/main" xmlns:r="http://schemas.openxmlformats.org/officeDocument/2006/relationships" xmlns:p="http://schemas.openxmlformats.org/presentationml/2006/main">
  <p:tag name="TIMING" val="|1|2.6"/>
</p:tagLst>
</file>

<file path=ppt/tags/tag8.xml><?xml version="1.0" encoding="utf-8"?>
<p:tagLst xmlns:a="http://schemas.openxmlformats.org/drawingml/2006/main" xmlns:r="http://schemas.openxmlformats.org/officeDocument/2006/relationships" xmlns:p="http://schemas.openxmlformats.org/presentationml/2006/main">
  <p:tag name="TIMING" val="|2.3|1.9|1.6"/>
</p:tagLst>
</file>

<file path=ppt/tags/tag9.xml><?xml version="1.0" encoding="utf-8"?>
<p:tagLst xmlns:a="http://schemas.openxmlformats.org/drawingml/2006/main" xmlns:r="http://schemas.openxmlformats.org/officeDocument/2006/relationships" xmlns:p="http://schemas.openxmlformats.org/presentationml/2006/main">
  <p:tag name="TIMING" val="|1.5|2.7|6.3|6.6|5.3"/>
</p:tagLst>
</file>

<file path=ppt/tags/tag10.xml><?xml version="1.0" encoding="utf-8"?>
<p:tagLst xmlns:a="http://schemas.openxmlformats.org/drawingml/2006/main" xmlns:r="http://schemas.openxmlformats.org/officeDocument/2006/relationships" xmlns:p="http://schemas.openxmlformats.org/presentationml/2006/main">
  <p:tag name="TIMING" val="|0.5|2.3"/>
</p:tagLst>
</file>

<file path=ppt/tags/tag11.xml><?xml version="1.0" encoding="utf-8"?>
<p:tagLst xmlns:a="http://schemas.openxmlformats.org/drawingml/2006/main" xmlns:r="http://schemas.openxmlformats.org/officeDocument/2006/relationships" xmlns:p="http://schemas.openxmlformats.org/presentationml/2006/main">
  <p:tag name="TIMING" val="|0.5|3.3|11.3|15.2|11.2|12.1|6.3|7.9"/>
</p:tagLst>
</file>

<file path=ppt/tags/tag12.xml><?xml version="1.0" encoding="utf-8"?>
<p:tagLst xmlns:a="http://schemas.openxmlformats.org/drawingml/2006/main" xmlns:r="http://schemas.openxmlformats.org/officeDocument/2006/relationships" xmlns:p="http://schemas.openxmlformats.org/presentationml/2006/main">
  <p:tag name="TIMING" val="|0.3|3"/>
</p:tagLst>
</file>

<file path=ppt/tags/tag13.xml><?xml version="1.0" encoding="utf-8"?>
<p:tagLst xmlns:a="http://schemas.openxmlformats.org/drawingml/2006/main" xmlns:r="http://schemas.openxmlformats.org/officeDocument/2006/relationships" xmlns:p="http://schemas.openxmlformats.org/presentationml/2006/main">
  <p:tag name="TIMING" val="|0.3|2.4"/>
</p:tagLst>
</file>

<file path=ppt/tags/tag14.xml><?xml version="1.0" encoding="utf-8"?>
<p:tagLst xmlns:a="http://schemas.openxmlformats.org/drawingml/2006/main" xmlns:r="http://schemas.openxmlformats.org/officeDocument/2006/relationships" xmlns:p="http://schemas.openxmlformats.org/presentationml/2006/main">
  <p:tag name="TIMING" val="|0.3|18.1"/>
</p:tagLst>
</file>

<file path=ppt/tags/tag15.xml><?xml version="1.0" encoding="utf-8"?>
<p:tagLst xmlns:a="http://schemas.openxmlformats.org/drawingml/2006/main" xmlns:r="http://schemas.openxmlformats.org/officeDocument/2006/relationships" xmlns:p="http://schemas.openxmlformats.org/presentationml/2006/main">
  <p:tag name="TIMING" val="|0.8|11.5|1.7"/>
</p:tagLst>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TotalTime>
  <Words>686</Words>
  <Application>Microsoft Office PowerPoint</Application>
  <PresentationFormat>Widescreen</PresentationFormat>
  <Paragraphs>53</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Century Gothic</vt:lpstr>
      <vt:lpstr>Verdana</vt:lpstr>
      <vt:lpstr>Wingdings 3</vt:lpstr>
      <vt:lpstr>Wisp</vt:lpstr>
      <vt:lpstr>PowerPoint Presentation</vt:lpstr>
      <vt:lpstr>Пояснение на термина замърсяване</vt:lpstr>
      <vt:lpstr>Видове замърсявания </vt:lpstr>
      <vt:lpstr>Как промишлените предприятия замърсяват природната среда?</vt:lpstr>
      <vt:lpstr>PowerPoint Presentation</vt:lpstr>
      <vt:lpstr>Замърсяване на почвите </vt:lpstr>
      <vt:lpstr>Замърсяване на водите</vt:lpstr>
      <vt:lpstr>PowerPoint Presentation</vt:lpstr>
      <vt:lpstr>Замърсяване на въздуха</vt:lpstr>
      <vt:lpstr> Горещи екологични точки у нас </vt:lpstr>
      <vt:lpstr>Причини за замърсяване на околната среда</vt:lpstr>
      <vt:lpstr> Как земеделието замърсява околната среда?</vt:lpstr>
      <vt:lpstr>Транспорт и природна среда</vt:lpstr>
      <vt:lpstr>Кога възниква критична екологична ситуация?</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rvelichkova1610@gmail.com</dc:creator>
  <cp:lastModifiedBy>rvelichkova1610@gmail.com</cp:lastModifiedBy>
  <cp:revision>2</cp:revision>
  <dcterms:created xsi:type="dcterms:W3CDTF">2024-02-15T07:51:05Z</dcterms:created>
  <dcterms:modified xsi:type="dcterms:W3CDTF">2024-02-15T08:11:49Z</dcterms:modified>
</cp:coreProperties>
</file>