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7" r:id="rId2"/>
    <p:sldId id="258" r:id="rId3"/>
    <p:sldId id="259" r:id="rId4"/>
    <p:sldId id="260" r:id="rId5"/>
    <p:sldId id="261" r:id="rId6"/>
    <p:sldId id="262" r:id="rId7"/>
    <p:sldId id="265" r:id="rId8"/>
    <p:sldId id="266" r:id="rId9"/>
    <p:sldId id="268" r:id="rId10"/>
    <p:sldId id="269" r:id="rId11"/>
    <p:sldId id="271" r:id="rId12"/>
    <p:sldId id="272" r:id="rId13"/>
    <p:sldId id="273" r:id="rId14"/>
    <p:sldId id="274" r:id="rId15"/>
    <p:sldId id="275" r:id="rId16"/>
    <p:sldId id="27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EA7B20-34C3-4BB1-946A-3ABC276F4FE8}" type="datetimeFigureOut">
              <a:rPr lang="en-US" smtClean="0"/>
              <a:t>2/15/2024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AA1CFA-3377-4E1E-B3FA-084E30F2D76E}" type="slidenum">
              <a:rPr lang="en-US" smtClean="0"/>
              <a:t>‹#›</a:t>
            </a:fld>
            <a:endParaRPr lang="en-US"/>
          </a:p>
        </p:txBody>
      </p:sp>
    </p:spTree>
    <p:extLst>
      <p:ext uri="{BB962C8B-B14F-4D97-AF65-F5344CB8AC3E}">
        <p14:creationId xmlns:p14="http://schemas.microsoft.com/office/powerpoint/2010/main" val="1633889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2/15/2024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9.xml"/><Relationship Id="rId1" Type="http://schemas.openxmlformats.org/officeDocument/2006/relationships/tags" Target="../tags/tag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Картина 3" descr="booooooom_little_drifters.jpg"/>
          <p:cNvPicPr>
            <a:picLocks noChangeAspect="1"/>
          </p:cNvPicPr>
          <p:nvPr/>
        </p:nvPicPr>
        <p:blipFill>
          <a:blip r:embed="rId4" cstate="print"/>
          <a:stretch>
            <a:fillRect/>
          </a:stretch>
        </p:blipFill>
        <p:spPr>
          <a:xfrm>
            <a:off x="1775520" y="252414"/>
            <a:ext cx="4176464" cy="6353175"/>
          </a:xfrm>
          <a:prstGeom prst="rect">
            <a:avLst/>
          </a:prstGeom>
        </p:spPr>
      </p:pic>
      <p:sp>
        <p:nvSpPr>
          <p:cNvPr id="3" name="Подзаглавие 2"/>
          <p:cNvSpPr>
            <a:spLocks noGrp="1"/>
          </p:cNvSpPr>
          <p:nvPr>
            <p:ph type="subTitle" idx="1"/>
          </p:nvPr>
        </p:nvSpPr>
        <p:spPr>
          <a:xfrm>
            <a:off x="6705600" y="1322176"/>
            <a:ext cx="4572000" cy="4068430"/>
          </a:xfrm>
        </p:spPr>
        <p:txBody>
          <a:bodyPr>
            <a:normAutofit/>
          </a:bodyPr>
          <a:lstStyle/>
          <a:p>
            <a:endParaRPr lang="bg-BG" sz="2400" b="1" dirty="0" smtClean="0">
              <a:solidFill>
                <a:schemeClr val="tx1"/>
              </a:solidFill>
              <a:latin typeface="Arial" pitchFamily="34" charset="0"/>
              <a:cs typeface="Arial" pitchFamily="34" charset="0"/>
            </a:endParaRPr>
          </a:p>
          <a:p>
            <a:endParaRPr lang="bg-BG" sz="2400" b="1" dirty="0">
              <a:solidFill>
                <a:schemeClr val="tx1"/>
              </a:solidFill>
              <a:latin typeface="Arial" pitchFamily="34" charset="0"/>
              <a:cs typeface="Arial" pitchFamily="34" charset="0"/>
            </a:endParaRPr>
          </a:p>
          <a:p>
            <a:pPr algn="just"/>
            <a:endParaRPr lang="bg-BG" sz="2400" b="1" dirty="0" smtClean="0">
              <a:solidFill>
                <a:schemeClr val="tx1"/>
              </a:solidFill>
              <a:latin typeface="Arial" pitchFamily="34" charset="0"/>
              <a:cs typeface="Arial" pitchFamily="34" charset="0"/>
            </a:endParaRPr>
          </a:p>
          <a:p>
            <a:pPr algn="just"/>
            <a:r>
              <a:rPr lang="en-US" sz="2400" b="1" dirty="0">
                <a:solidFill>
                  <a:schemeClr val="tx1"/>
                </a:solidFill>
                <a:latin typeface="Verdana" panose="020B0604030504040204" pitchFamily="34" charset="0"/>
                <a:ea typeface="Verdana" panose="020B0604030504040204" pitchFamily="34" charset="0"/>
                <a:cs typeface="Arial" pitchFamily="34" charset="0"/>
              </a:rPr>
              <a:t>Geo-ecological monitoring of environmental pollution in Bulgaria</a:t>
            </a:r>
            <a:endParaRPr lang="bg-BG" sz="2400" b="1" dirty="0">
              <a:solidFill>
                <a:schemeClr val="tx1"/>
              </a:solidFill>
              <a:latin typeface="Verdana" panose="020B0604030504040204" pitchFamily="34" charset="0"/>
              <a:ea typeface="Verdana" panose="020B0604030504040204" pitchFamily="34" charset="0"/>
              <a:cs typeface="Arial" pitchFamily="34" charset="0"/>
            </a:endParaRPr>
          </a:p>
        </p:txBody>
      </p:sp>
    </p:spTree>
    <p:custDataLst>
      <p:tags r:id="rId1"/>
    </p:custDataLst>
    <p:extLst>
      <p:ext uri="{BB962C8B-B14F-4D97-AF65-F5344CB8AC3E}">
        <p14:creationId xmlns:p14="http://schemas.microsoft.com/office/powerpoint/2010/main" val="2542638640"/>
      </p:ext>
    </p:extLst>
  </p:cSld>
  <p:clrMapOvr>
    <a:masterClrMapping/>
  </p:clrMapOvr>
  <p:transition spd="slow" advClick="0" advTm="15601">
    <p:randomBar/>
    <p:sndAc>
      <p:stSnd>
        <p:snd r:embed="rId3"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a:bodyPr>
          <a:lstStyle/>
          <a:p>
            <a:pPr algn="ctr"/>
            <a:r>
              <a:rPr lang="en-US" b="1" u="sng" dirty="0">
                <a:latin typeface="Verdana" panose="020B0604030504040204" pitchFamily="34" charset="0"/>
                <a:ea typeface="Verdana" panose="020B0604030504040204" pitchFamily="34" charset="0"/>
              </a:rPr>
              <a:t>Explanation of the term pollution</a:t>
            </a:r>
            <a:endParaRPr lang="bg-BG" b="1" u="sng" dirty="0">
              <a:latin typeface="Verdana" panose="020B0604030504040204" pitchFamily="34" charset="0"/>
              <a:ea typeface="Verdana" panose="020B0604030504040204" pitchFamily="34" charset="0"/>
            </a:endParaRPr>
          </a:p>
        </p:txBody>
      </p:sp>
      <p:sp>
        <p:nvSpPr>
          <p:cNvPr id="3" name="Контейнер за съдържание 2"/>
          <p:cNvSpPr>
            <a:spLocks noGrp="1"/>
          </p:cNvSpPr>
          <p:nvPr>
            <p:ph idx="1"/>
          </p:nvPr>
        </p:nvSpPr>
        <p:spPr/>
        <p:txBody>
          <a:bodyPr>
            <a:normAutofit/>
          </a:bodyPr>
          <a:lstStyle/>
          <a:p>
            <a:pPr algn="just">
              <a:buNone/>
            </a:pPr>
            <a:r>
              <a:rPr lang="bg-BG" dirty="0" smtClean="0"/>
              <a:t>   </a:t>
            </a:r>
            <a:r>
              <a:rPr lang="en-US" dirty="0">
                <a:latin typeface="Verdana" panose="020B0604030504040204" pitchFamily="34" charset="0"/>
                <a:ea typeface="Verdana" panose="020B0604030504040204" pitchFamily="34" charset="0"/>
              </a:rPr>
              <a:t>The introduction into a given environment of new, uncharacteristic substances or exceeding the level of their normal average annual concentration. Pollution can be caused by natural (natural) factors or anthropogenic (result of human activity)</a:t>
            </a:r>
            <a:endParaRPr lang="bg-BG" dirty="0">
              <a:latin typeface="Verdana" panose="020B0604030504040204" pitchFamily="34" charset="0"/>
              <a:ea typeface="Verdana" panose="020B0604030504040204" pitchFamily="34" charset="0"/>
            </a:endParaRP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2</a:t>
            </a:fld>
            <a:endParaRPr lang="bg-BG"/>
          </a:p>
        </p:txBody>
      </p:sp>
    </p:spTree>
    <p:custDataLst>
      <p:tags r:id="rId1"/>
    </p:custDataLst>
    <p:extLst>
      <p:ext uri="{BB962C8B-B14F-4D97-AF65-F5344CB8AC3E}">
        <p14:creationId xmlns:p14="http://schemas.microsoft.com/office/powerpoint/2010/main" val="220138578"/>
      </p:ext>
    </p:extLst>
  </p:cSld>
  <p:clrMapOvr>
    <a:masterClrMapping/>
  </p:clrMapOvr>
  <p:transition spd="slow" advClick="0" advTm="18908">
    <p:strips/>
    <p:sndAc>
      <p:stSnd>
        <p:snd r:embed="rId3" name="pu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Картина 4" descr="path_212.jpg"/>
          <p:cNvPicPr>
            <a:picLocks noChangeAspect="1"/>
          </p:cNvPicPr>
          <p:nvPr/>
        </p:nvPicPr>
        <p:blipFill>
          <a:blip r:embed="rId4" cstate="print"/>
          <a:stretch>
            <a:fillRect/>
          </a:stretch>
        </p:blipFill>
        <p:spPr>
          <a:xfrm>
            <a:off x="2423592" y="980728"/>
            <a:ext cx="3751896" cy="4680520"/>
          </a:xfrm>
          <a:prstGeom prst="rect">
            <a:avLst/>
          </a:prstGeom>
        </p:spPr>
      </p:pic>
      <p:sp>
        <p:nvSpPr>
          <p:cNvPr id="2" name="Заглавие 1"/>
          <p:cNvSpPr>
            <a:spLocks noGrp="1"/>
          </p:cNvSpPr>
          <p:nvPr>
            <p:ph type="title"/>
          </p:nvPr>
        </p:nvSpPr>
        <p:spPr>
          <a:xfrm>
            <a:off x="6528048" y="908722"/>
            <a:ext cx="3606552" cy="720079"/>
          </a:xfrm>
        </p:spPr>
        <p:txBody>
          <a:bodyPr>
            <a:normAutofit/>
          </a:bodyPr>
          <a:lstStyle/>
          <a:p>
            <a:r>
              <a:rPr lang="en-US" sz="3100" b="1" u="sng" dirty="0"/>
              <a:t>Types of pollution</a:t>
            </a:r>
            <a:endParaRPr lang="bg-BG" dirty="0"/>
          </a:p>
        </p:txBody>
      </p:sp>
      <p:sp>
        <p:nvSpPr>
          <p:cNvPr id="3" name="Контейнер за съдържание 2"/>
          <p:cNvSpPr>
            <a:spLocks noGrp="1"/>
          </p:cNvSpPr>
          <p:nvPr>
            <p:ph type="body" sz="half" idx="2"/>
          </p:nvPr>
        </p:nvSpPr>
        <p:spPr>
          <a:xfrm>
            <a:off x="6456040" y="1772817"/>
            <a:ext cx="3678560" cy="3889431"/>
          </a:xfrm>
        </p:spPr>
        <p:txBody>
          <a:bodyPr>
            <a:normAutofit/>
          </a:bodyPr>
          <a:lstStyle/>
          <a:p>
            <a:pPr>
              <a:buFont typeface="Arial" pitchFamily="34" charset="0"/>
              <a:buChar char="•"/>
            </a:pPr>
            <a:r>
              <a:rPr lang="en-US" sz="2600" dirty="0"/>
              <a:t>The main objects exposed to pollution are: water, air, soil</a:t>
            </a:r>
            <a:r>
              <a:rPr lang="bg-BG" sz="2600" dirty="0" smtClean="0"/>
              <a:t>. </a:t>
            </a:r>
            <a:endParaRPr lang="bg-BG" sz="2600" dirty="0"/>
          </a:p>
          <a:p>
            <a:pPr>
              <a:buFont typeface="Arial" pitchFamily="34" charset="0"/>
              <a:buChar char="•"/>
            </a:pPr>
            <a:r>
              <a:rPr lang="en-US" sz="2600" dirty="0"/>
              <a:t>Indirect objects are: people, plants and animals.</a:t>
            </a:r>
            <a:endParaRPr lang="bg-BG" dirty="0" smtClean="0"/>
          </a:p>
          <a:p>
            <a:endParaRPr lang="bg-BG"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3</a:t>
            </a:fld>
            <a:endParaRPr lang="bg-BG"/>
          </a:p>
        </p:txBody>
      </p:sp>
    </p:spTree>
    <p:custDataLst>
      <p:tags r:id="rId1"/>
    </p:custDataLst>
    <p:extLst>
      <p:ext uri="{BB962C8B-B14F-4D97-AF65-F5344CB8AC3E}">
        <p14:creationId xmlns:p14="http://schemas.microsoft.com/office/powerpoint/2010/main" val="3415322391"/>
      </p:ext>
    </p:extLst>
  </p:cSld>
  <p:clrMapOvr>
    <a:masterClrMapping/>
  </p:clrMapOvr>
  <p:transition spd="slow" advClick="0" advTm="13323">
    <p:wheel spokes="8"/>
    <p:sndAc>
      <p:stSnd>
        <p:snd r:embed="rId3" name="explod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a:bodyPr>
          <a:lstStyle/>
          <a:p>
            <a:r>
              <a:rPr lang="en-US" sz="2400" b="1" dirty="0">
                <a:latin typeface="Arial" pitchFamily="34" charset="0"/>
                <a:cs typeface="Arial" pitchFamily="34" charset="0"/>
              </a:rPr>
              <a:t>How industrial enterprises pollute the natural </a:t>
            </a:r>
            <a:r>
              <a:rPr lang="en-US" sz="2400" b="1" dirty="0" smtClean="0">
                <a:latin typeface="Arial" pitchFamily="34" charset="0"/>
                <a:cs typeface="Arial" pitchFamily="34" charset="0"/>
              </a:rPr>
              <a:t>environment?</a:t>
            </a:r>
            <a:endParaRPr lang="bg-BG" sz="2800" b="1" dirty="0">
              <a:latin typeface="Arial" pitchFamily="34" charset="0"/>
              <a:cs typeface="Arial" pitchFamily="34" charset="0"/>
            </a:endParaRPr>
          </a:p>
        </p:txBody>
      </p:sp>
      <p:sp>
        <p:nvSpPr>
          <p:cNvPr id="3" name="Контейнер за съдържание 2"/>
          <p:cNvSpPr>
            <a:spLocks noGrp="1"/>
          </p:cNvSpPr>
          <p:nvPr>
            <p:ph idx="1"/>
          </p:nvPr>
        </p:nvSpPr>
        <p:spPr>
          <a:xfrm>
            <a:off x="1991544" y="1700810"/>
            <a:ext cx="8229600" cy="4525963"/>
          </a:xfrm>
        </p:spPr>
        <p:txBody>
          <a:bodyPr>
            <a:normAutofit/>
          </a:bodyPr>
          <a:lstStyle/>
          <a:p>
            <a:pPr algn="just">
              <a:buNone/>
            </a:pPr>
            <a:r>
              <a:rPr lang="bg-BG" sz="2400" dirty="0">
                <a:solidFill>
                  <a:srgbClr val="FFFF00"/>
                </a:solidFill>
                <a:latin typeface="Arial" pitchFamily="34" charset="0"/>
                <a:cs typeface="Arial" pitchFamily="34" charset="0"/>
              </a:rPr>
              <a:t>    </a:t>
            </a:r>
            <a:r>
              <a:rPr lang="en-US" sz="2400" dirty="0">
                <a:solidFill>
                  <a:schemeClr val="tx1">
                    <a:lumMod val="95000"/>
                    <a:lumOff val="5000"/>
                  </a:schemeClr>
                </a:solidFill>
                <a:latin typeface="Arial" pitchFamily="34" charset="0"/>
                <a:cs typeface="Arial" pitchFamily="34" charset="0"/>
              </a:rPr>
              <a:t>Among the biggest sources of pollution is industry, and especially some of its branches: the chemical and pulp and paper industry, non-ferrous and ferrous metallurgy, electricity generation in thermal power plants, etc. Gases, dust, ash, aerosols, waste water and other products enter the environment.</a:t>
            </a:r>
            <a:endParaRPr lang="bg-BG" sz="2400" dirty="0">
              <a:solidFill>
                <a:schemeClr val="tx1">
                  <a:lumMod val="95000"/>
                  <a:lumOff val="5000"/>
                </a:schemeClr>
              </a:solidFill>
              <a:latin typeface="Arial" pitchFamily="34" charset="0"/>
              <a:cs typeface="Arial" pitchFamily="34" charset="0"/>
            </a:endParaRP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4</a:t>
            </a:fld>
            <a:endParaRPr lang="bg-BG"/>
          </a:p>
        </p:txBody>
      </p:sp>
    </p:spTree>
    <p:custDataLst>
      <p:tags r:id="rId1"/>
    </p:custDataLst>
    <p:extLst>
      <p:ext uri="{BB962C8B-B14F-4D97-AF65-F5344CB8AC3E}">
        <p14:creationId xmlns:p14="http://schemas.microsoft.com/office/powerpoint/2010/main" val="3669386152"/>
      </p:ext>
    </p:extLst>
  </p:cSld>
  <p:clrMapOvr>
    <a:masterClrMapping/>
  </p:clrMapOvr>
  <p:transition spd="slow" advClick="0" advTm="24838">
    <p:strips dir="ru"/>
    <p:sndAc>
      <p:stSnd>
        <p:snd r:embed="rId3"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Контейнер за съдържание 4" descr="256x171.jpg"/>
          <p:cNvPicPr>
            <a:picLocks noGrp="1" noChangeAspect="1"/>
          </p:cNvPicPr>
          <p:nvPr>
            <p:ph idx="1"/>
          </p:nvPr>
        </p:nvPicPr>
        <p:blipFill>
          <a:blip r:embed="rId3" cstate="print"/>
          <a:stretch>
            <a:fillRect/>
          </a:stretch>
        </p:blipFill>
        <p:spPr>
          <a:xfrm>
            <a:off x="1703512" y="2204865"/>
            <a:ext cx="4055422" cy="2708895"/>
          </a:xfrm>
        </p:spPr>
      </p:pic>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5</a:t>
            </a:fld>
            <a:endParaRPr lang="bg-BG"/>
          </a:p>
        </p:txBody>
      </p:sp>
      <p:pic>
        <p:nvPicPr>
          <p:cNvPr id="6" name="Картина 5" descr="4_1267080866.jpg"/>
          <p:cNvPicPr>
            <a:picLocks noChangeAspect="1"/>
          </p:cNvPicPr>
          <p:nvPr/>
        </p:nvPicPr>
        <p:blipFill>
          <a:blip r:embed="rId4" cstate="print"/>
          <a:stretch>
            <a:fillRect/>
          </a:stretch>
        </p:blipFill>
        <p:spPr>
          <a:xfrm>
            <a:off x="6096000" y="980728"/>
            <a:ext cx="4240966" cy="5301208"/>
          </a:xfrm>
          <a:prstGeom prst="rect">
            <a:avLst/>
          </a:prstGeom>
        </p:spPr>
      </p:pic>
    </p:spTree>
    <p:custDataLst>
      <p:tags r:id="rId1"/>
    </p:custDataLst>
    <p:extLst>
      <p:ext uri="{BB962C8B-B14F-4D97-AF65-F5344CB8AC3E}">
        <p14:creationId xmlns:p14="http://schemas.microsoft.com/office/powerpoint/2010/main" val="4044155303"/>
      </p:ext>
    </p:extLst>
  </p:cSld>
  <p:clrMapOvr>
    <a:masterClrMapping/>
  </p:clrMapOvr>
  <p:transition advClick="0" advTm="642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592925" y="624110"/>
            <a:ext cx="8911687" cy="528797"/>
          </a:xfrm>
        </p:spPr>
        <p:txBody>
          <a:bodyPr>
            <a:normAutofit/>
          </a:bodyPr>
          <a:lstStyle/>
          <a:p>
            <a:r>
              <a:rPr lang="en-US" sz="2800" b="1" dirty="0">
                <a:latin typeface="Arial" pitchFamily="34" charset="0"/>
                <a:cs typeface="Arial" pitchFamily="34" charset="0"/>
              </a:rPr>
              <a:t>Soil pollution</a:t>
            </a:r>
            <a:endParaRPr lang="bg-BG" sz="2800" b="1" dirty="0">
              <a:latin typeface="Arial" pitchFamily="34" charset="0"/>
              <a:cs typeface="Arial" pitchFamily="34" charset="0"/>
            </a:endParaRPr>
          </a:p>
        </p:txBody>
      </p:sp>
      <p:sp>
        <p:nvSpPr>
          <p:cNvPr id="3" name="Контейнер за съдържание 2"/>
          <p:cNvSpPr>
            <a:spLocks noGrp="1"/>
          </p:cNvSpPr>
          <p:nvPr>
            <p:ph idx="1"/>
          </p:nvPr>
        </p:nvSpPr>
        <p:spPr>
          <a:xfrm>
            <a:off x="2589212" y="1367246"/>
            <a:ext cx="8915400" cy="4543976"/>
          </a:xfrm>
        </p:spPr>
        <p:txBody>
          <a:bodyPr/>
          <a:lstStyle/>
          <a:p>
            <a:pPr algn="just">
              <a:buNone/>
            </a:pPr>
            <a:r>
              <a:rPr lang="bg-BG" dirty="0" smtClean="0"/>
              <a:t>    </a:t>
            </a:r>
            <a:r>
              <a:rPr lang="en-US" dirty="0"/>
              <a:t>One of the main soil pollutants are heavy metals such as chromium, cadmium, zinc and lead, which are waste materials in some types of production.</a:t>
            </a:r>
            <a:endParaRPr lang="bg-BG"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6</a:t>
            </a:fld>
            <a:endParaRPr lang="bg-BG"/>
          </a:p>
        </p:txBody>
      </p:sp>
      <p:pic>
        <p:nvPicPr>
          <p:cNvPr id="5" name="Контейнер за съдържание 4" descr="1696c200f511f99dd31a64a59e6ca0ef.jpg"/>
          <p:cNvPicPr>
            <a:picLocks noChangeAspect="1"/>
          </p:cNvPicPr>
          <p:nvPr/>
        </p:nvPicPr>
        <p:blipFill>
          <a:blip r:embed="rId3" cstate="print"/>
          <a:stretch>
            <a:fillRect/>
          </a:stretch>
        </p:blipFill>
        <p:spPr>
          <a:xfrm>
            <a:off x="1679726" y="2286000"/>
            <a:ext cx="3427286" cy="4572000"/>
          </a:xfrm>
          <a:prstGeom prst="rect">
            <a:avLst/>
          </a:prstGeom>
          <a:ln>
            <a:noFill/>
          </a:ln>
          <a:effectLst>
            <a:softEdge rad="112500"/>
          </a:effectLst>
        </p:spPr>
      </p:pic>
      <p:pic>
        <p:nvPicPr>
          <p:cNvPr id="6" name="Картина 5" descr="Treva_tqlo.jpg"/>
          <p:cNvPicPr>
            <a:picLocks noChangeAspect="1"/>
          </p:cNvPicPr>
          <p:nvPr/>
        </p:nvPicPr>
        <p:blipFill>
          <a:blip r:embed="rId4" cstate="print"/>
          <a:stretch>
            <a:fillRect/>
          </a:stretch>
        </p:blipFill>
        <p:spPr>
          <a:xfrm>
            <a:off x="5695406" y="2360024"/>
            <a:ext cx="4876800" cy="4380410"/>
          </a:xfrm>
          <a:prstGeom prst="rect">
            <a:avLst/>
          </a:prstGeom>
        </p:spPr>
      </p:pic>
    </p:spTree>
    <p:custDataLst>
      <p:tags r:id="rId1"/>
    </p:custDataLst>
    <p:extLst>
      <p:ext uri="{BB962C8B-B14F-4D97-AF65-F5344CB8AC3E}">
        <p14:creationId xmlns:p14="http://schemas.microsoft.com/office/powerpoint/2010/main" val="590349007"/>
      </p:ext>
    </p:extLst>
  </p:cSld>
  <p:clrMapOvr>
    <a:masterClrMapping/>
  </p:clrMapOvr>
  <p:transition spd="slow" advTm="22183">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4" dur="1000" fill="hold"/>
                                        <p:tgtEl>
                                          <p:spTgt spid="5"/>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063552" y="620688"/>
            <a:ext cx="8229600" cy="782960"/>
          </a:xfrm>
        </p:spPr>
        <p:txBody>
          <a:bodyPr>
            <a:normAutofit/>
          </a:bodyPr>
          <a:lstStyle/>
          <a:p>
            <a:r>
              <a:rPr lang="en-US" sz="3200" b="1" dirty="0">
                <a:solidFill>
                  <a:schemeClr val="tx2">
                    <a:lumMod val="10000"/>
                  </a:schemeClr>
                </a:solidFill>
                <a:latin typeface="Arial" pitchFamily="34" charset="0"/>
                <a:cs typeface="Arial" pitchFamily="34" charset="0"/>
              </a:rPr>
              <a:t>Water pollution</a:t>
            </a:r>
            <a:endParaRPr lang="bg-BG" sz="3200" b="1" dirty="0">
              <a:solidFill>
                <a:schemeClr val="tx2">
                  <a:lumMod val="10000"/>
                </a:schemeClr>
              </a:solidFill>
              <a:latin typeface="Arial" pitchFamily="34" charset="0"/>
              <a:cs typeface="Arial" pitchFamily="34" charset="0"/>
            </a:endParaRPr>
          </a:p>
        </p:txBody>
      </p:sp>
      <p:sp>
        <p:nvSpPr>
          <p:cNvPr id="3" name="Контейнер за съдържание 2"/>
          <p:cNvSpPr>
            <a:spLocks noGrp="1"/>
          </p:cNvSpPr>
          <p:nvPr>
            <p:ph idx="1"/>
          </p:nvPr>
        </p:nvSpPr>
        <p:spPr/>
        <p:txBody>
          <a:bodyPr>
            <a:normAutofit/>
          </a:bodyPr>
          <a:lstStyle/>
          <a:p>
            <a:pPr>
              <a:buNone/>
            </a:pPr>
            <a:r>
              <a:rPr lang="bg-BG" b="1" dirty="0" smtClean="0">
                <a:solidFill>
                  <a:schemeClr val="bg1"/>
                </a:solidFill>
              </a:rPr>
              <a:t>   </a:t>
            </a:r>
            <a:r>
              <a:rPr lang="en-US" b="1" dirty="0">
                <a:solidFill>
                  <a:schemeClr val="tx1">
                    <a:lumMod val="95000"/>
                    <a:lumOff val="5000"/>
                  </a:schemeClr>
                </a:solidFill>
              </a:rPr>
              <a:t>The water is mainly polluted by waste water discharged from factories and other enterprises and oil spills from tankers. Industrial production has led to the appearance of critically polluted sections in many rivers in Bulgaria and around the world. The largest share in water pollution is the chemical industry.</a:t>
            </a:r>
            <a:endParaRPr lang="bg-BG" b="1" dirty="0">
              <a:solidFill>
                <a:schemeClr val="tx1">
                  <a:lumMod val="95000"/>
                  <a:lumOff val="5000"/>
                </a:schemeClr>
              </a:solidFill>
            </a:endParaRP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7</a:t>
            </a:fld>
            <a:endParaRPr lang="bg-BG"/>
          </a:p>
        </p:txBody>
      </p:sp>
    </p:spTree>
    <p:custDataLst>
      <p:tags r:id="rId1"/>
    </p:custDataLst>
    <p:extLst>
      <p:ext uri="{BB962C8B-B14F-4D97-AF65-F5344CB8AC3E}">
        <p14:creationId xmlns:p14="http://schemas.microsoft.com/office/powerpoint/2010/main" val="2333991230"/>
      </p:ext>
    </p:extLst>
  </p:cSld>
  <p:clrMapOvr>
    <a:masterClrMapping/>
  </p:clrMapOvr>
  <p:transition spd="slow" advTm="32135">
    <p:zoom/>
    <p:sndAc>
      <p:stSnd>
        <p:snd r:embed="rId3" name="pu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Контейнер за съдържание 4" descr="220x215.jpg"/>
          <p:cNvPicPr>
            <a:picLocks noGrp="1" noChangeAspect="1"/>
          </p:cNvPicPr>
          <p:nvPr>
            <p:ph idx="1"/>
          </p:nvPr>
        </p:nvPicPr>
        <p:blipFill>
          <a:blip r:embed="rId3" cstate="print"/>
          <a:stretch>
            <a:fillRect/>
          </a:stretch>
        </p:blipFill>
        <p:spPr>
          <a:xfrm>
            <a:off x="2135560" y="2656552"/>
            <a:ext cx="3744416" cy="3659315"/>
          </a:xfrm>
        </p:spPr>
      </p:pic>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8</a:t>
            </a:fld>
            <a:endParaRPr lang="bg-BG"/>
          </a:p>
        </p:txBody>
      </p:sp>
      <p:pic>
        <p:nvPicPr>
          <p:cNvPr id="6" name="Картина 5" descr="34.jpg"/>
          <p:cNvPicPr>
            <a:picLocks noChangeAspect="1"/>
          </p:cNvPicPr>
          <p:nvPr/>
        </p:nvPicPr>
        <p:blipFill>
          <a:blip r:embed="rId4" cstate="print"/>
          <a:stretch>
            <a:fillRect/>
          </a:stretch>
        </p:blipFill>
        <p:spPr>
          <a:xfrm>
            <a:off x="6528048" y="3501008"/>
            <a:ext cx="3936437" cy="2952328"/>
          </a:xfrm>
          <a:prstGeom prst="rect">
            <a:avLst/>
          </a:prstGeom>
        </p:spPr>
      </p:pic>
      <p:pic>
        <p:nvPicPr>
          <p:cNvPr id="7" name="Картина 6" descr="video_thumb.jpg"/>
          <p:cNvPicPr>
            <a:picLocks noChangeAspect="1"/>
          </p:cNvPicPr>
          <p:nvPr/>
        </p:nvPicPr>
        <p:blipFill>
          <a:blip r:embed="rId5" cstate="print"/>
          <a:stretch>
            <a:fillRect/>
          </a:stretch>
        </p:blipFill>
        <p:spPr>
          <a:xfrm>
            <a:off x="6023992" y="188640"/>
            <a:ext cx="4114800" cy="3086100"/>
          </a:xfrm>
          <a:prstGeom prst="rect">
            <a:avLst/>
          </a:prstGeom>
        </p:spPr>
      </p:pic>
    </p:spTree>
    <p:custDataLst>
      <p:tags r:id="rId1"/>
    </p:custDataLst>
    <p:extLst>
      <p:ext uri="{BB962C8B-B14F-4D97-AF65-F5344CB8AC3E}">
        <p14:creationId xmlns:p14="http://schemas.microsoft.com/office/powerpoint/2010/main" val="3206117845"/>
      </p:ext>
    </p:extLst>
  </p:cSld>
  <p:clrMapOvr>
    <a:masterClrMapping/>
  </p:clrMapOvr>
  <p:transition advClick="0" advTm="965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strVal val="#ppt_w+.3"/>
                                          </p:val>
                                        </p:tav>
                                        <p:tav tm="100000">
                                          <p:val>
                                            <p:strVal val="#ppt_w"/>
                                          </p:val>
                                        </p:tav>
                                      </p:tavLst>
                                    </p:anim>
                                    <p:anim calcmode="lin" valueType="num">
                                      <p:cBhvr>
                                        <p:cTn id="16" dur="1000" fill="hold"/>
                                        <p:tgtEl>
                                          <p:spTgt spid="6"/>
                                        </p:tgtEl>
                                        <p:attrNameLst>
                                          <p:attrName>ppt_h</p:attrName>
                                        </p:attrNameLst>
                                      </p:cBhvr>
                                      <p:tavLst>
                                        <p:tav tm="0">
                                          <p:val>
                                            <p:strVal val="#ppt_h"/>
                                          </p:val>
                                        </p:tav>
                                        <p:tav tm="100000">
                                          <p:val>
                                            <p:strVal val="#ppt_h"/>
                                          </p:val>
                                        </p:tav>
                                      </p:tavLst>
                                    </p:anim>
                                    <p:animEffect transition="in" filter="fade">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592925" y="624110"/>
            <a:ext cx="8911687" cy="613019"/>
          </a:xfrm>
        </p:spPr>
        <p:txBody>
          <a:bodyPr>
            <a:normAutofit/>
          </a:bodyPr>
          <a:lstStyle/>
          <a:p>
            <a:pPr algn="ctr"/>
            <a:r>
              <a:rPr lang="en-US" sz="2400" b="1" dirty="0" smtClean="0">
                <a:latin typeface="Arial" pitchFamily="34" charset="0"/>
                <a:cs typeface="Arial" pitchFamily="34" charset="0"/>
              </a:rPr>
              <a:t>Air pollution</a:t>
            </a:r>
            <a:endParaRPr lang="bg-BG" sz="2400" b="1" dirty="0">
              <a:latin typeface="Arial" pitchFamily="34" charset="0"/>
              <a:cs typeface="Arial" pitchFamily="34" charset="0"/>
            </a:endParaRPr>
          </a:p>
        </p:txBody>
      </p:sp>
      <p:sp>
        <p:nvSpPr>
          <p:cNvPr id="3" name="Контейнер за съдържание 2"/>
          <p:cNvSpPr>
            <a:spLocks noGrp="1"/>
          </p:cNvSpPr>
          <p:nvPr>
            <p:ph idx="1"/>
          </p:nvPr>
        </p:nvSpPr>
        <p:spPr>
          <a:xfrm>
            <a:off x="2589212" y="1344706"/>
            <a:ext cx="8915400" cy="4566516"/>
          </a:xfrm>
          <a:effectLst>
            <a:glow rad="139700">
              <a:schemeClr val="accent4">
                <a:satMod val="175000"/>
                <a:alpha val="40000"/>
              </a:schemeClr>
            </a:glow>
          </a:effectLst>
        </p:spPr>
        <p:txBody>
          <a:bodyPr>
            <a:normAutofit/>
          </a:bodyPr>
          <a:lstStyle/>
          <a:p>
            <a:pPr algn="just">
              <a:buNone/>
            </a:pPr>
            <a:r>
              <a:rPr lang="en-US" dirty="0">
                <a:latin typeface="Arial" pitchFamily="34" charset="0"/>
                <a:cs typeface="Arial" pitchFamily="34" charset="0"/>
              </a:rPr>
              <a:t>The main air pollutants are thermal power plants and the emissions emitted by cars.      One of the substances they release is sulfur dioxide, which can cause acid rain to fall.      China, Russia, USA and Japan are the leaders in air pollution.</a:t>
            </a:r>
            <a:endParaRPr lang="bg-BG"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9</a:t>
            </a:fld>
            <a:endParaRPr lang="bg-BG" dirty="0"/>
          </a:p>
        </p:txBody>
      </p:sp>
      <p:sp>
        <p:nvSpPr>
          <p:cNvPr id="8" name="Текстово поле 7"/>
          <p:cNvSpPr txBox="1"/>
          <p:nvPr/>
        </p:nvSpPr>
        <p:spPr>
          <a:xfrm>
            <a:off x="-2916832" y="692696"/>
            <a:ext cx="184731" cy="369332"/>
          </a:xfrm>
          <a:prstGeom prst="rect">
            <a:avLst/>
          </a:prstGeom>
          <a:noFill/>
        </p:spPr>
        <p:txBody>
          <a:bodyPr wrap="none" rtlCol="0">
            <a:spAutoFit/>
          </a:bodyPr>
          <a:lstStyle/>
          <a:p>
            <a:endParaRPr lang="bg-BG" dirty="0"/>
          </a:p>
        </p:txBody>
      </p:sp>
      <p:pic>
        <p:nvPicPr>
          <p:cNvPr id="6" name="Контейнер за съдържание 4" descr="519x389.jpg"/>
          <p:cNvPicPr>
            <a:picLocks noChangeAspect="1"/>
          </p:cNvPicPr>
          <p:nvPr/>
        </p:nvPicPr>
        <p:blipFill>
          <a:blip r:embed="rId3" cstate="print"/>
          <a:stretch>
            <a:fillRect/>
          </a:stretch>
        </p:blipFill>
        <p:spPr>
          <a:xfrm>
            <a:off x="921696" y="2295093"/>
            <a:ext cx="5290846" cy="4308645"/>
          </a:xfrm>
          <a:prstGeom prst="rect">
            <a:avLst/>
          </a:prstGeom>
          <a:ln>
            <a:noFill/>
          </a:ln>
          <a:effectLst>
            <a:softEdge rad="112500"/>
          </a:effectLst>
        </p:spPr>
      </p:pic>
      <p:pic>
        <p:nvPicPr>
          <p:cNvPr id="7" name="Картина 5" descr="b45967c767.jpg"/>
          <p:cNvPicPr>
            <a:picLocks noChangeAspect="1"/>
          </p:cNvPicPr>
          <p:nvPr/>
        </p:nvPicPr>
        <p:blipFill>
          <a:blip r:embed="rId4" cstate="print"/>
          <a:stretch>
            <a:fillRect/>
          </a:stretch>
        </p:blipFill>
        <p:spPr>
          <a:xfrm>
            <a:off x="6598024" y="2402541"/>
            <a:ext cx="5351929" cy="4114799"/>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2577528275"/>
      </p:ext>
    </p:extLst>
  </p:cSld>
  <p:clrMapOvr>
    <a:masterClrMapping/>
  </p:clrMapOvr>
  <p:transition spd="slow" advClick="0" advTm="24987">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981200" y="548680"/>
            <a:ext cx="8229600" cy="720080"/>
          </a:xfrm>
        </p:spPr>
        <p:txBody>
          <a:bodyPr>
            <a:normAutofit/>
          </a:bodyPr>
          <a:lstStyle/>
          <a:p>
            <a:r>
              <a:rPr lang="en-US" sz="3200" b="1" dirty="0" smtClean="0">
                <a:latin typeface="Arial" pitchFamily="34" charset="0"/>
                <a:cs typeface="Arial" pitchFamily="34" charset="0"/>
              </a:rPr>
              <a:t>Ecological </a:t>
            </a:r>
            <a:r>
              <a:rPr lang="en-US" sz="3200" b="1" dirty="0">
                <a:latin typeface="Arial" pitchFamily="34" charset="0"/>
                <a:cs typeface="Arial" pitchFamily="34" charset="0"/>
              </a:rPr>
              <a:t>hotspots in our country</a:t>
            </a:r>
            <a:endParaRPr lang="bg-BG" sz="3200" b="1" dirty="0">
              <a:latin typeface="Arial" pitchFamily="34" charset="0"/>
              <a:cs typeface="Arial" pitchFamily="34" charset="0"/>
            </a:endParaRPr>
          </a:p>
        </p:txBody>
      </p:sp>
      <p:sp>
        <p:nvSpPr>
          <p:cNvPr id="3" name="Контейнер за съдържание 2"/>
          <p:cNvSpPr>
            <a:spLocks noGrp="1"/>
          </p:cNvSpPr>
          <p:nvPr>
            <p:ph idx="1"/>
          </p:nvPr>
        </p:nvSpPr>
        <p:spPr>
          <a:xfrm>
            <a:off x="1637211" y="1152907"/>
            <a:ext cx="9867401" cy="4758315"/>
          </a:xfrm>
        </p:spPr>
        <p:txBody>
          <a:bodyPr>
            <a:normAutofit/>
          </a:bodyPr>
          <a:lstStyle/>
          <a:p>
            <a:pPr>
              <a:buNone/>
            </a:pPr>
            <a:r>
              <a:rPr lang="bg-BG" dirty="0" smtClean="0">
                <a:solidFill>
                  <a:schemeClr val="bg1"/>
                </a:solidFill>
              </a:rPr>
              <a:t>   </a:t>
            </a:r>
            <a:r>
              <a:rPr lang="en-US" sz="2800" dirty="0">
                <a:solidFill>
                  <a:schemeClr val="tx1">
                    <a:lumMod val="95000"/>
                    <a:lumOff val="5000"/>
                  </a:schemeClr>
                </a:solidFill>
              </a:rPr>
              <a:t>The accumulation of significant amounts of solid, liquid and gaseous waste in a number of settlements turns them into so-called hotspots. In these areas, high concentrations of lead in the body of children, acute chronic and respiratory diseases of children and adults, delayed growth of children, etc. have been registered.</a:t>
            </a:r>
            <a:endParaRPr lang="bg-BG" sz="2800" dirty="0">
              <a:solidFill>
                <a:schemeClr val="bg1"/>
              </a:solidFill>
            </a:endParaRP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10</a:t>
            </a:fld>
            <a:endParaRPr lang="bg-BG"/>
          </a:p>
        </p:txBody>
      </p:sp>
      <p:pic>
        <p:nvPicPr>
          <p:cNvPr id="5" name="Контейнер за съдържание 4" descr="0000070013-article.jpg"/>
          <p:cNvPicPr>
            <a:picLocks noChangeAspect="1"/>
          </p:cNvPicPr>
          <p:nvPr/>
        </p:nvPicPr>
        <p:blipFill>
          <a:blip r:embed="rId4" cstate="print"/>
          <a:stretch>
            <a:fillRect/>
          </a:stretch>
        </p:blipFill>
        <p:spPr>
          <a:xfrm>
            <a:off x="6922800" y="3718561"/>
            <a:ext cx="4415760" cy="3246202"/>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2684943072"/>
      </p:ext>
    </p:extLst>
  </p:cSld>
  <p:clrMapOvr>
    <a:masterClrMapping/>
  </p:clrMapOvr>
  <p:transition spd="slow" advTm="31823">
    <p:wedge/>
    <p:sndAc>
      <p:stSnd>
        <p:snd r:embed="rId3" name="voltag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03512" y="274638"/>
            <a:ext cx="8712968" cy="1143000"/>
          </a:xfrm>
        </p:spPr>
        <p:txBody>
          <a:bodyPr>
            <a:normAutofit/>
          </a:bodyPr>
          <a:lstStyle/>
          <a:p>
            <a:pPr algn="ctr"/>
            <a:r>
              <a:rPr lang="en-US" sz="2800" b="1" dirty="0">
                <a:latin typeface="Arial" pitchFamily="34" charset="0"/>
                <a:cs typeface="Arial" pitchFamily="34" charset="0"/>
              </a:rPr>
              <a:t>Causes of environmental pollution</a:t>
            </a:r>
            <a:endParaRPr lang="bg-BG" sz="2800" b="1" dirty="0">
              <a:latin typeface="Arial" pitchFamily="34" charset="0"/>
              <a:cs typeface="Arial" pitchFamily="34" charset="0"/>
            </a:endParaRPr>
          </a:p>
        </p:txBody>
      </p:sp>
      <p:sp>
        <p:nvSpPr>
          <p:cNvPr id="3" name="Контейнер за съдържание 2"/>
          <p:cNvSpPr>
            <a:spLocks noGrp="1"/>
          </p:cNvSpPr>
          <p:nvPr>
            <p:ph idx="1"/>
          </p:nvPr>
        </p:nvSpPr>
        <p:spPr/>
        <p:txBody>
          <a:bodyPr>
            <a:normAutofit fontScale="92500" lnSpcReduction="10000"/>
          </a:bodyPr>
          <a:lstStyle/>
          <a:p>
            <a:r>
              <a:rPr lang="en-US" sz="2000" dirty="0">
                <a:latin typeface="Arial" pitchFamily="34" charset="0"/>
                <a:cs typeface="Arial" pitchFamily="34" charset="0"/>
              </a:rPr>
              <a:t>Predominant share of heavy industry sectors, which are the biggest polluters of the environment</a:t>
            </a:r>
            <a:r>
              <a:rPr lang="en-US" sz="2000" dirty="0" smtClean="0">
                <a:latin typeface="Arial" pitchFamily="34" charset="0"/>
                <a:cs typeface="Arial" pitchFamily="34" charset="0"/>
              </a:rPr>
              <a:t>.</a:t>
            </a:r>
          </a:p>
          <a:p>
            <a:r>
              <a:rPr lang="en-US" sz="2000" dirty="0" smtClean="0">
                <a:latin typeface="Arial" pitchFamily="34" charset="0"/>
                <a:cs typeface="Arial" pitchFamily="34" charset="0"/>
              </a:rPr>
              <a:t>Predominant </a:t>
            </a:r>
            <a:r>
              <a:rPr lang="en-US" sz="2000" dirty="0">
                <a:latin typeface="Arial" pitchFamily="34" charset="0"/>
                <a:cs typeface="Arial" pitchFamily="34" charset="0"/>
              </a:rPr>
              <a:t>industries have a high material intensity of the manufactured products, which is related to the use of large amounts of waste</a:t>
            </a:r>
            <a:r>
              <a:rPr lang="en-US" sz="2000" dirty="0" smtClean="0">
                <a:latin typeface="Arial" pitchFamily="34" charset="0"/>
                <a:cs typeface="Arial" pitchFamily="34" charset="0"/>
              </a:rPr>
              <a:t>.</a:t>
            </a:r>
          </a:p>
          <a:p>
            <a:r>
              <a:rPr lang="en-US" sz="2000" dirty="0" smtClean="0">
                <a:latin typeface="Arial" pitchFamily="34" charset="0"/>
                <a:cs typeface="Arial" pitchFamily="34" charset="0"/>
              </a:rPr>
              <a:t>Concentration </a:t>
            </a:r>
            <a:r>
              <a:rPr lang="en-US" sz="2000" dirty="0">
                <a:latin typeface="Arial" pitchFamily="34" charset="0"/>
                <a:cs typeface="Arial" pitchFamily="34" charset="0"/>
              </a:rPr>
              <a:t>of many industrial enterprises in a given area, releasing large amounts of waste</a:t>
            </a:r>
            <a:r>
              <a:rPr lang="en-US" sz="2000" dirty="0" smtClean="0">
                <a:latin typeface="Arial" pitchFamily="34" charset="0"/>
                <a:cs typeface="Arial" pitchFamily="34" charset="0"/>
              </a:rPr>
              <a:t>.</a:t>
            </a:r>
          </a:p>
          <a:p>
            <a:r>
              <a:rPr lang="en-US" sz="2000" dirty="0" smtClean="0">
                <a:latin typeface="Arial" pitchFamily="34" charset="0"/>
                <a:cs typeface="Arial" pitchFamily="34" charset="0"/>
              </a:rPr>
              <a:t>Low </a:t>
            </a:r>
            <a:r>
              <a:rPr lang="en-US" sz="2000" dirty="0">
                <a:latin typeface="Arial" pitchFamily="34" charset="0"/>
                <a:cs typeface="Arial" pitchFamily="34" charset="0"/>
              </a:rPr>
              <a:t>technological level of industrial production, use of outdated technologies</a:t>
            </a:r>
            <a:r>
              <a:rPr lang="en-US" sz="2000" dirty="0" smtClean="0">
                <a:latin typeface="Arial" pitchFamily="34" charset="0"/>
                <a:cs typeface="Arial" pitchFamily="34" charset="0"/>
              </a:rPr>
              <a:t>.</a:t>
            </a:r>
          </a:p>
          <a:p>
            <a:r>
              <a:rPr lang="en-US" sz="2000" dirty="0" smtClean="0">
                <a:latin typeface="Arial" pitchFamily="34" charset="0"/>
                <a:cs typeface="Arial" pitchFamily="34" charset="0"/>
              </a:rPr>
              <a:t>The </a:t>
            </a:r>
            <a:r>
              <a:rPr lang="en-US" sz="2000" dirty="0">
                <a:latin typeface="Arial" pitchFamily="34" charset="0"/>
                <a:cs typeface="Arial" pitchFamily="34" charset="0"/>
              </a:rPr>
              <a:t>quality of processed raw materials and materials</a:t>
            </a:r>
            <a:r>
              <a:rPr lang="en-US" sz="2000" dirty="0" smtClean="0">
                <a:latin typeface="Arial" pitchFamily="34" charset="0"/>
                <a:cs typeface="Arial" pitchFamily="34" charset="0"/>
              </a:rPr>
              <a:t>.</a:t>
            </a:r>
          </a:p>
          <a:p>
            <a:r>
              <a:rPr lang="en-US" sz="2000" dirty="0" smtClean="0">
                <a:latin typeface="Arial" pitchFamily="34" charset="0"/>
                <a:cs typeface="Arial" pitchFamily="34" charset="0"/>
              </a:rPr>
              <a:t>The </a:t>
            </a:r>
            <a:r>
              <a:rPr lang="en-US" sz="2000" dirty="0">
                <a:latin typeface="Arial" pitchFamily="34" charset="0"/>
                <a:cs typeface="Arial" pitchFamily="34" charset="0"/>
              </a:rPr>
              <a:t>presence of a small number of treatment facilities with low </a:t>
            </a:r>
            <a:r>
              <a:rPr lang="en-US" sz="2000" dirty="0" err="1">
                <a:latin typeface="Arial" pitchFamily="34" charset="0"/>
                <a:cs typeface="Arial" pitchFamily="34" charset="0"/>
              </a:rPr>
              <a:t>efficiency.Last</a:t>
            </a:r>
            <a:r>
              <a:rPr lang="en-US" sz="2000" dirty="0">
                <a:latin typeface="Arial" pitchFamily="34" charset="0"/>
                <a:cs typeface="Arial" pitchFamily="34" charset="0"/>
              </a:rPr>
              <a:t> but not least is the insufficient ecological culture and the public's concern for environmental protection.</a:t>
            </a:r>
            <a:endParaRPr lang="bg-BG" sz="2000" dirty="0">
              <a:latin typeface="Arial" pitchFamily="34" charset="0"/>
              <a:cs typeface="Arial" pitchFamily="34" charset="0"/>
            </a:endParaRPr>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11</a:t>
            </a:fld>
            <a:endParaRPr lang="bg-BG"/>
          </a:p>
        </p:txBody>
      </p:sp>
    </p:spTree>
    <p:custDataLst>
      <p:tags r:id="rId1"/>
    </p:custDataLst>
    <p:extLst>
      <p:ext uri="{BB962C8B-B14F-4D97-AF65-F5344CB8AC3E}">
        <p14:creationId xmlns:p14="http://schemas.microsoft.com/office/powerpoint/2010/main" val="2581620204"/>
      </p:ext>
    </p:extLst>
  </p:cSld>
  <p:clrMapOvr>
    <a:masterClrMapping/>
  </p:clrMapOvr>
  <p:transition advClick="0" advTm="8155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grpId="0" nodeType="clickEffect">
                                  <p:stCondLst>
                                    <p:cond delay="0"/>
                                  </p:stCondLst>
                                  <p:iterate type="lt">
                                    <p:tmPct val="10000"/>
                                  </p:iterate>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grpId="0" nodeType="clickEffect">
                                  <p:stCondLst>
                                    <p:cond delay="0"/>
                                  </p:stCondLst>
                                  <p:iterate type="lt">
                                    <p:tmPct val="10000"/>
                                  </p:iterate>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grpId="0" nodeType="clickEffect">
                                  <p:stCondLst>
                                    <p:cond delay="0"/>
                                  </p:stCondLst>
                                  <p:iterate type="lt">
                                    <p:tmPct val="10000"/>
                                  </p:iterate>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1"/>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1981200" y="1793966"/>
            <a:ext cx="8229600" cy="4302034"/>
          </a:xfrm>
        </p:spPr>
        <p:txBody>
          <a:bodyPr>
            <a:normAutofit/>
          </a:bodyPr>
          <a:lstStyle/>
          <a:p>
            <a:pPr algn="just"/>
            <a:r>
              <a:rPr lang="en-US" b="1" dirty="0">
                <a:solidFill>
                  <a:schemeClr val="tx1">
                    <a:lumMod val="95000"/>
                    <a:lumOff val="5000"/>
                  </a:schemeClr>
                </a:solidFill>
              </a:rPr>
              <a:t>In agriculture, the use of various types of pesticides and fertilizers has a detrimental effect - the soil is saturated with heavy metals, chemicals, nitrates, phosphates and other harmful waste. Decomposition of these pesticides in nature occurs very slowly, they accumulate in plants and spread throughout the entire biological cycle - soil - plant - human.</a:t>
            </a:r>
            <a:endParaRPr lang="bg-BG" b="1" u="sng" dirty="0">
              <a:solidFill>
                <a:schemeClr val="tx1">
                  <a:lumMod val="95000"/>
                  <a:lumOff val="5000"/>
                </a:schemeClr>
              </a:solidFill>
            </a:endParaRPr>
          </a:p>
        </p:txBody>
      </p:sp>
      <p:sp>
        <p:nvSpPr>
          <p:cNvPr id="4" name="Контейнер за номер на слайда 3"/>
          <p:cNvSpPr>
            <a:spLocks noGrp="1"/>
          </p:cNvSpPr>
          <p:nvPr>
            <p:ph type="sldNum" sz="quarter" idx="4294967295"/>
          </p:nvPr>
        </p:nvSpPr>
        <p:spPr/>
        <p:txBody>
          <a:bodyPr/>
          <a:lstStyle/>
          <a:p>
            <a:fld id="{6F889F98-5F8A-4426-B34F-DD865637A7D8}" type="slidenum">
              <a:rPr lang="bg-BG" smtClean="0"/>
              <a:pPr/>
              <a:t>12</a:t>
            </a:fld>
            <a:endParaRPr lang="bg-BG"/>
          </a:p>
        </p:txBody>
      </p:sp>
      <p:sp>
        <p:nvSpPr>
          <p:cNvPr id="2" name="Заглавие 1"/>
          <p:cNvSpPr>
            <a:spLocks noGrp="1"/>
          </p:cNvSpPr>
          <p:nvPr>
            <p:ph type="title"/>
          </p:nvPr>
        </p:nvSpPr>
        <p:spPr/>
        <p:txBody>
          <a:bodyPr>
            <a:normAutofit/>
          </a:bodyPr>
          <a:lstStyle/>
          <a:p>
            <a:pPr algn="ctr"/>
            <a:r>
              <a:rPr lang="en-US" sz="2400" b="1" dirty="0">
                <a:solidFill>
                  <a:schemeClr val="tx1">
                    <a:lumMod val="95000"/>
                    <a:lumOff val="5000"/>
                  </a:schemeClr>
                </a:solidFill>
                <a:latin typeface="Arial" pitchFamily="34" charset="0"/>
                <a:cs typeface="Arial" pitchFamily="34" charset="0"/>
              </a:rPr>
              <a:t>How agriculture pollutes the </a:t>
            </a:r>
            <a:r>
              <a:rPr lang="en-US" sz="2400" b="1" dirty="0" smtClean="0">
                <a:solidFill>
                  <a:schemeClr val="tx1">
                    <a:lumMod val="95000"/>
                    <a:lumOff val="5000"/>
                  </a:schemeClr>
                </a:solidFill>
                <a:latin typeface="Arial" pitchFamily="34" charset="0"/>
                <a:cs typeface="Arial" pitchFamily="34" charset="0"/>
              </a:rPr>
              <a:t>environment?</a:t>
            </a:r>
            <a:endParaRPr lang="bg-BG" sz="2400" b="1" dirty="0">
              <a:solidFill>
                <a:schemeClr val="tx1">
                  <a:lumMod val="95000"/>
                  <a:lumOff val="5000"/>
                </a:schemeClr>
              </a:solidFill>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913738554"/>
      </p:ext>
    </p:extLst>
  </p:cSld>
  <p:clrMapOvr>
    <a:masterClrMapping/>
  </p:clrMapOvr>
  <p:transition spd="med" advClick="0" advTm="35178">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a:bodyPr>
          <a:lstStyle/>
          <a:p>
            <a:pPr algn="ctr"/>
            <a:r>
              <a:rPr lang="en-US" sz="2800" b="1" dirty="0">
                <a:latin typeface="Arial" pitchFamily="34" charset="0"/>
                <a:cs typeface="Arial" pitchFamily="34" charset="0"/>
              </a:rPr>
              <a:t>Transport and natural environment</a:t>
            </a:r>
            <a:endParaRPr lang="bg-BG" sz="2800" b="1" dirty="0">
              <a:latin typeface="Arial" pitchFamily="34" charset="0"/>
              <a:cs typeface="Arial" pitchFamily="34" charset="0"/>
            </a:endParaRPr>
          </a:p>
        </p:txBody>
      </p:sp>
      <p:sp>
        <p:nvSpPr>
          <p:cNvPr id="3" name="Контейнер за съдържание 2"/>
          <p:cNvSpPr>
            <a:spLocks noGrp="1"/>
          </p:cNvSpPr>
          <p:nvPr>
            <p:ph idx="1"/>
          </p:nvPr>
        </p:nvSpPr>
        <p:spPr/>
        <p:txBody>
          <a:bodyPr>
            <a:normAutofit/>
          </a:bodyPr>
          <a:lstStyle/>
          <a:p>
            <a:pPr>
              <a:buNone/>
            </a:pPr>
            <a:r>
              <a:rPr lang="bg-BG" dirty="0" smtClean="0"/>
              <a:t>   </a:t>
            </a:r>
            <a:r>
              <a:rPr lang="en-US" dirty="0"/>
              <a:t>Burnt car gases contain lead, nitrogen oxides and carbon dioxide, which are also the main air pollutants. Around the country's main highways, the lands are heavily polluted with toxic substances, many times exceeding the maximum permissible concentration.</a:t>
            </a:r>
            <a:endParaRPr lang="bg-BG"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13</a:t>
            </a:fld>
            <a:endParaRPr lang="bg-BG"/>
          </a:p>
        </p:txBody>
      </p:sp>
    </p:spTree>
    <p:custDataLst>
      <p:tags r:id="rId1"/>
    </p:custDataLst>
    <p:extLst>
      <p:ext uri="{BB962C8B-B14F-4D97-AF65-F5344CB8AC3E}">
        <p14:creationId xmlns:p14="http://schemas.microsoft.com/office/powerpoint/2010/main" val="1281417881"/>
      </p:ext>
    </p:extLst>
  </p:cSld>
  <p:clrMapOvr>
    <a:masterClrMapping/>
  </p:clrMapOvr>
  <p:transition advClick="0" advTm="1810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ln>
            <a:solidFill>
              <a:srgbClr val="FF0000"/>
            </a:solidFill>
          </a:ln>
        </p:spPr>
        <p:txBody>
          <a:bodyPr>
            <a:normAutofit/>
          </a:bodyPr>
          <a:lstStyle/>
          <a:p>
            <a:pPr algn="ctr"/>
            <a:r>
              <a:rPr lang="en-US" sz="2800" b="1" dirty="0">
                <a:solidFill>
                  <a:schemeClr val="tx1">
                    <a:lumMod val="95000"/>
                    <a:lumOff val="5000"/>
                  </a:schemeClr>
                </a:solidFill>
                <a:latin typeface="Arial" pitchFamily="34" charset="0"/>
                <a:cs typeface="Arial" pitchFamily="34" charset="0"/>
              </a:rPr>
              <a:t>When a critical environmental situation </a:t>
            </a:r>
            <a:r>
              <a:rPr lang="en-US" sz="2800" b="1" dirty="0" smtClean="0">
                <a:solidFill>
                  <a:schemeClr val="tx1">
                    <a:lumMod val="95000"/>
                    <a:lumOff val="5000"/>
                  </a:schemeClr>
                </a:solidFill>
                <a:latin typeface="Arial" pitchFamily="34" charset="0"/>
                <a:cs typeface="Arial" pitchFamily="34" charset="0"/>
              </a:rPr>
              <a:t>occurs?</a:t>
            </a:r>
            <a:endParaRPr lang="bg-BG" sz="2800" b="1" dirty="0">
              <a:solidFill>
                <a:schemeClr val="tx1">
                  <a:lumMod val="95000"/>
                  <a:lumOff val="5000"/>
                </a:schemeClr>
              </a:solidFill>
              <a:latin typeface="Arial" pitchFamily="34" charset="0"/>
              <a:cs typeface="Arial" pitchFamily="34" charset="0"/>
            </a:endParaRPr>
          </a:p>
        </p:txBody>
      </p:sp>
      <p:sp>
        <p:nvSpPr>
          <p:cNvPr id="3" name="Контейнер за съдържание 2"/>
          <p:cNvSpPr>
            <a:spLocks noGrp="1"/>
          </p:cNvSpPr>
          <p:nvPr>
            <p:ph idx="1"/>
          </p:nvPr>
        </p:nvSpPr>
        <p:spPr/>
        <p:txBody>
          <a:bodyPr>
            <a:normAutofit/>
          </a:bodyPr>
          <a:lstStyle/>
          <a:p>
            <a:pPr>
              <a:buNone/>
            </a:pPr>
            <a:r>
              <a:rPr lang="bg-BG" dirty="0" smtClean="0"/>
              <a:t> </a:t>
            </a:r>
            <a:r>
              <a:rPr lang="en-US" dirty="0"/>
              <a:t>As a result of the lowered environmental requirements for producers from various industrial branches, a critical environmental situation has been created in the country.    The pursuit of quick profits led to the organization of new industries with harmful waste. Due to financial difficulties in the country, funds are not allocated for new treatment facilities, existing treatment plants are not modernized, new technologies are not implemented in production</a:t>
            </a:r>
            <a:r>
              <a:rPr lang="bg-BG" dirty="0" smtClean="0"/>
              <a:t>.</a:t>
            </a:r>
            <a:endParaRPr lang="bg-BG" i="1" dirty="0" smtClean="0"/>
          </a:p>
          <a:p>
            <a:pPr>
              <a:buNone/>
            </a:pPr>
            <a:endParaRPr lang="bg-BG"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14</a:t>
            </a:fld>
            <a:endParaRPr lang="bg-BG"/>
          </a:p>
        </p:txBody>
      </p:sp>
    </p:spTree>
    <p:custDataLst>
      <p:tags r:id="rId1"/>
    </p:custDataLst>
    <p:extLst>
      <p:ext uri="{BB962C8B-B14F-4D97-AF65-F5344CB8AC3E}">
        <p14:creationId xmlns:p14="http://schemas.microsoft.com/office/powerpoint/2010/main" val="2289846476"/>
      </p:ext>
    </p:extLst>
  </p:cSld>
  <p:clrMapOvr>
    <a:masterClrMapping/>
  </p:clrMapOvr>
  <p:transition advClick="0" advTm="4695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2589212" y="635726"/>
            <a:ext cx="8915400" cy="5275496"/>
          </a:xfrm>
        </p:spPr>
        <p:txBody>
          <a:bodyPr>
            <a:normAutofit/>
          </a:bodyPr>
          <a:lstStyle/>
          <a:p>
            <a:pPr>
              <a:buNone/>
            </a:pPr>
            <a:r>
              <a:rPr lang="bg-BG" sz="2400" dirty="0"/>
              <a:t>   </a:t>
            </a:r>
            <a:r>
              <a:rPr lang="en-US" sz="2400" dirty="0"/>
              <a:t>Some measures that have been taken to protect nature are separate collection, but this is only a small step forward and not enough, as the pace at which we are polluting the environment is becoming too fast.</a:t>
            </a:r>
            <a:endParaRPr lang="bg-BG" sz="2400" dirty="0"/>
          </a:p>
        </p:txBody>
      </p:sp>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15</a:t>
            </a:fld>
            <a:endParaRPr lang="bg-BG"/>
          </a:p>
        </p:txBody>
      </p:sp>
      <p:pic>
        <p:nvPicPr>
          <p:cNvPr id="5" name="Картина 4" descr="impact1.jpg"/>
          <p:cNvPicPr>
            <a:picLocks noChangeAspect="1"/>
          </p:cNvPicPr>
          <p:nvPr/>
        </p:nvPicPr>
        <p:blipFill>
          <a:blip r:embed="rId3" cstate="print"/>
          <a:stretch>
            <a:fillRect/>
          </a:stretch>
        </p:blipFill>
        <p:spPr>
          <a:xfrm>
            <a:off x="7036526" y="3425383"/>
            <a:ext cx="3631474" cy="3254091"/>
          </a:xfrm>
          <a:prstGeom prst="rect">
            <a:avLst/>
          </a:prstGeom>
        </p:spPr>
      </p:pic>
      <p:pic>
        <p:nvPicPr>
          <p:cNvPr id="6" name="Картина 5" descr="green_recycle.jpg"/>
          <p:cNvPicPr>
            <a:picLocks noChangeAspect="1"/>
          </p:cNvPicPr>
          <p:nvPr/>
        </p:nvPicPr>
        <p:blipFill>
          <a:blip r:embed="rId4" cstate="print"/>
          <a:stretch>
            <a:fillRect/>
          </a:stretch>
        </p:blipFill>
        <p:spPr>
          <a:xfrm>
            <a:off x="2020389" y="3425383"/>
            <a:ext cx="4075611" cy="3254091"/>
          </a:xfrm>
          <a:prstGeom prst="rect">
            <a:avLst/>
          </a:prstGeom>
        </p:spPr>
      </p:pic>
    </p:spTree>
    <p:custDataLst>
      <p:tags r:id="rId1"/>
    </p:custDataLst>
    <p:extLst>
      <p:ext uri="{BB962C8B-B14F-4D97-AF65-F5344CB8AC3E}">
        <p14:creationId xmlns:p14="http://schemas.microsoft.com/office/powerpoint/2010/main" val="2632375339"/>
      </p:ext>
    </p:extLst>
  </p:cSld>
  <p:clrMapOvr>
    <a:masterClrMapping/>
  </p:clrMapOvr>
  <p:transition advTm="1675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800" decel="100000"/>
                                        <p:tgtEl>
                                          <p:spTgt spid="5"/>
                                        </p:tgtEl>
                                      </p:cBhvr>
                                    </p:animEffect>
                                    <p:anim calcmode="lin" valueType="num">
                                      <p:cBhvr>
                                        <p:cTn id="23" dur="800" decel="100000" fill="hold"/>
                                        <p:tgtEl>
                                          <p:spTgt spid="5"/>
                                        </p:tgtEl>
                                        <p:attrNameLst>
                                          <p:attrName>style.rotation</p:attrName>
                                        </p:attrNameLst>
                                      </p:cBhvr>
                                      <p:tavLst>
                                        <p:tav tm="0">
                                          <p:val>
                                            <p:fltVal val="-90"/>
                                          </p:val>
                                        </p:tav>
                                        <p:tav tm="100000">
                                          <p:val>
                                            <p:fltVal val="0"/>
                                          </p:val>
                                        </p:tav>
                                      </p:tavLst>
                                    </p:anim>
                                    <p:anim calcmode="lin" valueType="num">
                                      <p:cBhvr>
                                        <p:cTn id="24" dur="800" decel="100000" fill="hold"/>
                                        <p:tgtEl>
                                          <p:spTgt spid="5"/>
                                        </p:tgtEl>
                                        <p:attrNameLst>
                                          <p:attrName>ppt_x</p:attrName>
                                        </p:attrNameLst>
                                      </p:cBhvr>
                                      <p:tavLst>
                                        <p:tav tm="0">
                                          <p:val>
                                            <p:strVal val="#ppt_x+0.4"/>
                                          </p:val>
                                        </p:tav>
                                        <p:tav tm="100000">
                                          <p:val>
                                            <p:strVal val="#ppt_x-0.05"/>
                                          </p:val>
                                        </p:tav>
                                      </p:tavLst>
                                    </p:anim>
                                    <p:anim calcmode="lin" valueType="num">
                                      <p:cBhvr>
                                        <p:cTn id="25" dur="800" decel="100000" fill="hold"/>
                                        <p:tgtEl>
                                          <p:spTgt spid="5"/>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Контейнер за номер на слайда 3"/>
          <p:cNvSpPr>
            <a:spLocks noGrp="1"/>
          </p:cNvSpPr>
          <p:nvPr>
            <p:ph type="sldNum" sz="quarter" idx="12"/>
          </p:nvPr>
        </p:nvSpPr>
        <p:spPr/>
        <p:txBody>
          <a:bodyPr/>
          <a:lstStyle/>
          <a:p>
            <a:fld id="{6F889F98-5F8A-4426-B34F-DD865637A7D8}" type="slidenum">
              <a:rPr lang="bg-BG" smtClean="0"/>
              <a:pPr/>
              <a:t>16</a:t>
            </a:fld>
            <a:endParaRPr lang="bg-BG"/>
          </a:p>
        </p:txBody>
      </p:sp>
      <p:pic>
        <p:nvPicPr>
          <p:cNvPr id="6" name="Картина 5" descr="org_cot.jpg"/>
          <p:cNvPicPr>
            <a:picLocks noChangeAspect="1"/>
          </p:cNvPicPr>
          <p:nvPr/>
        </p:nvPicPr>
        <p:blipFill>
          <a:blip r:embed="rId2" cstate="print"/>
          <a:stretch>
            <a:fillRect/>
          </a:stretch>
        </p:blipFill>
        <p:spPr>
          <a:xfrm>
            <a:off x="4007768" y="620688"/>
            <a:ext cx="4774972" cy="5616624"/>
          </a:xfrm>
          <a:prstGeom prst="rect">
            <a:avLst/>
          </a:prstGeom>
        </p:spPr>
      </p:pic>
    </p:spTree>
    <p:extLst>
      <p:ext uri="{BB962C8B-B14F-4D97-AF65-F5344CB8AC3E}">
        <p14:creationId xmlns:p14="http://schemas.microsoft.com/office/powerpoint/2010/main" val="3078621210"/>
      </p:ext>
    </p:extLst>
  </p:cSld>
  <p:clrMapOvr>
    <a:masterClrMapping/>
  </p:clrMapOvr>
  <p:transition advTm="273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9|3.7|8.9"/>
</p:tagLst>
</file>

<file path=ppt/tags/tag2.xml><?xml version="1.0" encoding="utf-8"?>
<p:tagLst xmlns:a="http://schemas.openxmlformats.org/drawingml/2006/main" xmlns:r="http://schemas.openxmlformats.org/officeDocument/2006/relationships" xmlns:p="http://schemas.openxmlformats.org/presentationml/2006/main">
  <p:tag name="TIMING" val="|0.1|2.6"/>
</p:tagLst>
</file>

<file path=ppt/tags/tag3.xml><?xml version="1.0" encoding="utf-8"?>
<p:tagLst xmlns:a="http://schemas.openxmlformats.org/drawingml/2006/main" xmlns:r="http://schemas.openxmlformats.org/officeDocument/2006/relationships" xmlns:p="http://schemas.openxmlformats.org/presentationml/2006/main">
  <p:tag name="TIMING" val="|0.5|2.3|4.2|3.2"/>
</p:tagLst>
</file>

<file path=ppt/tags/tag4.xml><?xml version="1.0" encoding="utf-8"?>
<p:tagLst xmlns:a="http://schemas.openxmlformats.org/drawingml/2006/main" xmlns:r="http://schemas.openxmlformats.org/officeDocument/2006/relationships" xmlns:p="http://schemas.openxmlformats.org/presentationml/2006/main">
  <p:tag name="TIMING" val="|1.2|4.3"/>
</p:tagLst>
</file>

<file path=ppt/tags/tag5.xml><?xml version="1.0" encoding="utf-8"?>
<p:tagLst xmlns:a="http://schemas.openxmlformats.org/drawingml/2006/main" xmlns:r="http://schemas.openxmlformats.org/officeDocument/2006/relationships" xmlns:p="http://schemas.openxmlformats.org/presentationml/2006/main">
  <p:tag name="TIMING" val="|2.9"/>
</p:tagLst>
</file>

<file path=ppt/tags/tag6.xml><?xml version="1.0" encoding="utf-8"?>
<p:tagLst xmlns:a="http://schemas.openxmlformats.org/drawingml/2006/main" xmlns:r="http://schemas.openxmlformats.org/officeDocument/2006/relationships" xmlns:p="http://schemas.openxmlformats.org/presentationml/2006/main">
  <p:tag name="TIMING" val="|2.4|2.4"/>
</p:tagLst>
</file>

<file path=ppt/tags/tag7.xml><?xml version="1.0" encoding="utf-8"?>
<p:tagLst xmlns:a="http://schemas.openxmlformats.org/drawingml/2006/main" xmlns:r="http://schemas.openxmlformats.org/officeDocument/2006/relationships" xmlns:p="http://schemas.openxmlformats.org/presentationml/2006/main">
  <p:tag name="TIMING" val="|1|2.6"/>
</p:tagLst>
</file>

<file path=ppt/tags/tag8.xml><?xml version="1.0" encoding="utf-8"?>
<p:tagLst xmlns:a="http://schemas.openxmlformats.org/drawingml/2006/main" xmlns:r="http://schemas.openxmlformats.org/officeDocument/2006/relationships" xmlns:p="http://schemas.openxmlformats.org/presentationml/2006/main">
  <p:tag name="TIMING" val="|2.3|1.9|1.6"/>
</p:tagLst>
</file>

<file path=ppt/tags/tag9.xml><?xml version="1.0" encoding="utf-8"?>
<p:tagLst xmlns:a="http://schemas.openxmlformats.org/drawingml/2006/main" xmlns:r="http://schemas.openxmlformats.org/officeDocument/2006/relationships" xmlns:p="http://schemas.openxmlformats.org/presentationml/2006/main">
  <p:tag name="TIMING" val="|1.5|2.7|6.3|6.6|5.3"/>
</p:tagLst>
</file>

<file path=ppt/tags/tag10.xml><?xml version="1.0" encoding="utf-8"?>
<p:tagLst xmlns:a="http://schemas.openxmlformats.org/drawingml/2006/main" xmlns:r="http://schemas.openxmlformats.org/officeDocument/2006/relationships" xmlns:p="http://schemas.openxmlformats.org/presentationml/2006/main">
  <p:tag name="TIMING" val="|0.5|2.3"/>
</p:tagLst>
</file>

<file path=ppt/tags/tag11.xml><?xml version="1.0" encoding="utf-8"?>
<p:tagLst xmlns:a="http://schemas.openxmlformats.org/drawingml/2006/main" xmlns:r="http://schemas.openxmlformats.org/officeDocument/2006/relationships" xmlns:p="http://schemas.openxmlformats.org/presentationml/2006/main">
  <p:tag name="TIMING" val="|0.5|3.3|11.3|15.2|11.2|12.1|6.3|7.9"/>
</p:tagLst>
</file>

<file path=ppt/tags/tag12.xml><?xml version="1.0" encoding="utf-8"?>
<p:tagLst xmlns:a="http://schemas.openxmlformats.org/drawingml/2006/main" xmlns:r="http://schemas.openxmlformats.org/officeDocument/2006/relationships" xmlns:p="http://schemas.openxmlformats.org/presentationml/2006/main">
  <p:tag name="TIMING" val="|0.3|3"/>
</p:tagLst>
</file>

<file path=ppt/tags/tag13.xml><?xml version="1.0" encoding="utf-8"?>
<p:tagLst xmlns:a="http://schemas.openxmlformats.org/drawingml/2006/main" xmlns:r="http://schemas.openxmlformats.org/officeDocument/2006/relationships" xmlns:p="http://schemas.openxmlformats.org/presentationml/2006/main">
  <p:tag name="TIMING" val="|0.3|2.4"/>
</p:tagLst>
</file>

<file path=ppt/tags/tag14.xml><?xml version="1.0" encoding="utf-8"?>
<p:tagLst xmlns:a="http://schemas.openxmlformats.org/drawingml/2006/main" xmlns:r="http://schemas.openxmlformats.org/officeDocument/2006/relationships" xmlns:p="http://schemas.openxmlformats.org/presentationml/2006/main">
  <p:tag name="TIMING" val="|0.3|18.1"/>
</p:tagLst>
</file>

<file path=ppt/tags/tag15.xml><?xml version="1.0" encoding="utf-8"?>
<p:tagLst xmlns:a="http://schemas.openxmlformats.org/drawingml/2006/main" xmlns:r="http://schemas.openxmlformats.org/officeDocument/2006/relationships" xmlns:p="http://schemas.openxmlformats.org/presentationml/2006/main">
  <p:tag name="TIMING" val="|0.8|11.5|1.7"/>
</p:tagLst>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18</TotalTime>
  <Words>708</Words>
  <Application>Microsoft Office PowerPoint</Application>
  <PresentationFormat>Widescreen</PresentationFormat>
  <Paragraphs>48</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Verdana</vt:lpstr>
      <vt:lpstr>Wingdings 3</vt:lpstr>
      <vt:lpstr>Wisp</vt:lpstr>
      <vt:lpstr>PowerPoint Presentation</vt:lpstr>
      <vt:lpstr>Explanation of the term pollution</vt:lpstr>
      <vt:lpstr>Types of pollution</vt:lpstr>
      <vt:lpstr>How industrial enterprises pollute the natural environment?</vt:lpstr>
      <vt:lpstr>PowerPoint Presentation</vt:lpstr>
      <vt:lpstr>Soil pollution</vt:lpstr>
      <vt:lpstr>Water pollution</vt:lpstr>
      <vt:lpstr>PowerPoint Presentation</vt:lpstr>
      <vt:lpstr>Air pollution</vt:lpstr>
      <vt:lpstr>Ecological hotspots in our country</vt:lpstr>
      <vt:lpstr>Causes of environmental pollution</vt:lpstr>
      <vt:lpstr>How agriculture pollutes the environment?</vt:lpstr>
      <vt:lpstr>Transport and natural environment</vt:lpstr>
      <vt:lpstr>When a critical environmental situation occurs?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rvelichkova1610@gmail.com</dc:creator>
  <cp:lastModifiedBy>rvelichkova1610@gmail.com</cp:lastModifiedBy>
  <cp:revision>4</cp:revision>
  <dcterms:created xsi:type="dcterms:W3CDTF">2024-02-15T07:51:05Z</dcterms:created>
  <dcterms:modified xsi:type="dcterms:W3CDTF">2024-02-15T08:09:53Z</dcterms:modified>
</cp:coreProperties>
</file>