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81200" y="1736726"/>
            <a:ext cx="8001000" cy="3444875"/>
          </a:xfrm>
        </p:spPr>
        <p:txBody>
          <a:bodyPr>
            <a:normAutofit fontScale="90000"/>
          </a:bodyPr>
          <a:lstStyle/>
          <a:p>
            <a:pPr marL="1028700" indent="-1028700">
              <a:defRPr/>
            </a:pPr>
            <a:r>
              <a:rPr lang="bg-BG" sz="4800" i="1">
                <a:latin typeface="Monotype Corsiva" pitchFamily="66" charset="0"/>
              </a:rPr>
              <a:t>Управление на качеството на </a:t>
            </a:r>
            <a:br>
              <a:rPr lang="bg-BG" sz="4800" i="1">
                <a:latin typeface="Monotype Corsiva" pitchFamily="66" charset="0"/>
              </a:rPr>
            </a:br>
            <a:r>
              <a:rPr lang="bg-BG" sz="4800" i="1">
                <a:latin typeface="Monotype Corsiva" pitchFamily="66" charset="0"/>
              </a:rPr>
              <a:t>атмосферния въздух</a:t>
            </a:r>
            <a:r>
              <a:rPr lang="en-US" sz="4800" i="1">
                <a:latin typeface="Monotype Corsiva" pitchFamily="66" charset="0"/>
              </a:rPr>
              <a:t/>
            </a:r>
            <a:br>
              <a:rPr lang="en-US" sz="4800" i="1">
                <a:latin typeface="Monotype Corsiva" pitchFamily="66" charset="0"/>
              </a:rPr>
            </a:br>
            <a:r>
              <a:rPr lang="bg-BG" sz="4800" i="1">
                <a:latin typeface="Monotype Corsiva" pitchFamily="66" charset="0"/>
              </a:rPr>
              <a:t> и</a:t>
            </a:r>
            <a:r>
              <a:rPr lang="en-US" sz="4800" i="1">
                <a:latin typeface="Monotype Corsiva" pitchFamily="66" charset="0"/>
              </a:rPr>
              <a:t/>
            </a:r>
            <a:br>
              <a:rPr lang="en-US" sz="4800" i="1">
                <a:latin typeface="Monotype Corsiva" pitchFamily="66" charset="0"/>
              </a:rPr>
            </a:br>
            <a:r>
              <a:rPr lang="bg-BG" sz="4800" i="1">
                <a:latin typeface="Monotype Corsiva" pitchFamily="66" charset="0"/>
              </a:rPr>
              <a:t>възможности за</a:t>
            </a:r>
            <a:r>
              <a:rPr lang="en-US" sz="4800" i="1">
                <a:latin typeface="Monotype Corsiva" pitchFamily="66" charset="0"/>
              </a:rPr>
              <a:t> </a:t>
            </a:r>
            <a:r>
              <a:rPr lang="bg-BG" sz="4800" i="1">
                <a:latin typeface="Monotype Corsiva" pitchFamily="66" charset="0"/>
              </a:rPr>
              <a:t>намаляване на атмосферното замърсяване</a:t>
            </a:r>
            <a:endParaRPr lang="en-US" sz="4800" i="1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45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bg-BG" b="0" smtClean="0">
                <a:effectLst/>
                <a:latin typeface="Monotype Corsiva" panose="03010101010201010101" pitchFamily="66" charset="0"/>
              </a:rPr>
              <a:t>Преглед на международното</a:t>
            </a:r>
            <a:br>
              <a:rPr lang="en-US" altLang="bg-BG" b="0" smtClean="0">
                <a:effectLst/>
                <a:latin typeface="Monotype Corsiva" panose="03010101010201010101" pitchFamily="66" charset="0"/>
              </a:rPr>
            </a:br>
            <a:r>
              <a:rPr lang="en-US" altLang="bg-BG" b="0" smtClean="0">
                <a:effectLst/>
                <a:latin typeface="Monotype Corsiva" panose="03010101010201010101" pitchFamily="66" charset="0"/>
              </a:rPr>
              <a:t>законодателство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524000"/>
            <a:ext cx="4876800" cy="46482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z="3600">
                <a:latin typeface="Monotype Corsiva" panose="03010101010201010101" pitchFamily="66" charset="0"/>
              </a:rPr>
              <a:t>►Конвенция за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z="3600">
                <a:latin typeface="Monotype Corsiva" panose="03010101010201010101" pitchFamily="66" charset="0"/>
              </a:rPr>
              <a:t> трансгранично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z="3600">
                <a:latin typeface="Monotype Corsiva" panose="03010101010201010101" pitchFamily="66" charset="0"/>
              </a:rPr>
              <a:t> замърсяване на въздуха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z="3600">
                <a:latin typeface="Monotype Corsiva" panose="03010101010201010101" pitchFamily="66" charset="0"/>
              </a:rPr>
              <a:t> на далечни разстояния.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z="3600">
                <a:latin typeface="Monotype Corsiva" panose="03010101010201010101" pitchFamily="66" charset="0"/>
              </a:rPr>
              <a:t>►Законодателство на ЕС.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z="3600">
                <a:latin typeface="Monotype Corsiva" panose="03010101010201010101" pitchFamily="66" charset="0"/>
              </a:rPr>
              <a:t>►Европейски стратегии и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z="3600">
                <a:latin typeface="Monotype Corsiva" panose="03010101010201010101" pitchFamily="66" charset="0"/>
              </a:rPr>
              <a:t> програми.</a:t>
            </a:r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6" y="1676400"/>
            <a:ext cx="42576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55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bg-BG" sz="4000">
                <a:latin typeface="Monotype Corsiva" panose="03010101010201010101" pitchFamily="66" charset="0"/>
              </a:rPr>
              <a:t>Конвенция за трансгранично замърсяване</a:t>
            </a:r>
            <a:br>
              <a:rPr lang="en-US" altLang="bg-BG" sz="4000">
                <a:latin typeface="Monotype Corsiva" panose="03010101010201010101" pitchFamily="66" charset="0"/>
              </a:rPr>
            </a:br>
            <a:r>
              <a:rPr lang="en-US" altLang="bg-BG" sz="4000">
                <a:latin typeface="Monotype Corsiva" panose="03010101010201010101" pitchFamily="66" charset="0"/>
              </a:rPr>
              <a:t>на въздуха на далечни разстояния</a:t>
            </a: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05000"/>
            <a:ext cx="3886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00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bg-BG" sz="4800">
                <a:latin typeface="Monotype Corsiva" panose="03010101010201010101" pitchFamily="66" charset="0"/>
              </a:rPr>
              <a:t>Предистория:</a:t>
            </a:r>
            <a:br>
              <a:rPr lang="en-US" altLang="bg-BG" sz="4800">
                <a:latin typeface="Monotype Corsiva" panose="03010101010201010101" pitchFamily="66" charset="0"/>
              </a:rPr>
            </a:br>
            <a:endParaRPr lang="en-US" altLang="bg-BG" sz="4800">
              <a:latin typeface="Monotype Corsiva" panose="03010101010201010101" pitchFamily="66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90600"/>
            <a:ext cx="85344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bg-BG" sz="2000" b="1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􀂃 През 60-те години на миналия век е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установена пряка зависимост между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емисиите от сяра в континентална Европа и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окисляването на Скандинавските езера.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􀂃 През 1972 конференция на ООН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сигнализира началото на международно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сътрудничество за предотвратяване на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екологични проблеми като окисляването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􀂃 1972-1977 е установено, че замърсителите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на въздуха могат да се разпространяват на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хиляди километри преди да се разградят;</a:t>
            </a:r>
          </a:p>
        </p:txBody>
      </p:sp>
    </p:spTree>
    <p:extLst>
      <p:ext uri="{BB962C8B-B14F-4D97-AF65-F5344CB8AC3E}">
        <p14:creationId xmlns:p14="http://schemas.microsoft.com/office/powerpoint/2010/main" val="203598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bg-BG" sz="4000">
                <a:latin typeface="Monotype Corsiva" panose="03010101010201010101" pitchFamily="66" charset="0"/>
              </a:rPr>
              <a:t>Конвенция за трансгранично замърсяване</a:t>
            </a:r>
            <a:br>
              <a:rPr lang="en-US" altLang="bg-BG" sz="4000">
                <a:latin typeface="Monotype Corsiva" panose="03010101010201010101" pitchFamily="66" charset="0"/>
              </a:rPr>
            </a:br>
            <a:r>
              <a:rPr lang="en-US" altLang="bg-BG" sz="4000">
                <a:latin typeface="Monotype Corsiva" panose="03010101010201010101" pitchFamily="66" charset="0"/>
              </a:rPr>
              <a:t>на въздуха на далечни разстояния: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752600"/>
            <a:ext cx="6324600" cy="5105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􀂃 Конвенцията е подписана през 1979 г. в Женева от правителствата на 34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  държави и Европейската общност и влиза в сила през 1983 г.;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􀂃 Тя е първият международен нормативен документ, свързан с управление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  <a:latin typeface="Monotype Corsiva" panose="03010101010201010101" pitchFamily="66" charset="0"/>
              </a:rPr>
              <a:t>  качеството на атмосферния въздух в регионален мащаб;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1" y="2895601"/>
            <a:ext cx="2824163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24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bg-BG" sz="4800">
                <a:latin typeface="Monotype Corsiva" panose="03010101010201010101" pitchFamily="66" charset="0"/>
              </a:rPr>
              <a:t>Основни принципи:</a:t>
            </a:r>
          </a:p>
        </p:txBody>
      </p:sp>
      <p:sp>
        <p:nvSpPr>
          <p:cNvPr id="921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mtClean="0">
                <a:effectLst/>
              </a:rPr>
              <a:t>      </a:t>
            </a:r>
            <a:r>
              <a:rPr lang="en-US" altLang="bg-BG" sz="3600">
                <a:latin typeface="Monotype Corsiva" panose="03010101010201010101" pitchFamily="66" charset="0"/>
              </a:rPr>
              <a:t>Ограничаване и постепенно намаляване и предотвратяване на  замърсяването на въздуха, включително и трансграничното му</a:t>
            </a:r>
            <a:r>
              <a:rPr lang="bg-BG" altLang="bg-BG" sz="3600">
                <a:latin typeface="Monotype Corsiva" panose="03010101010201010101" pitchFamily="66" charset="0"/>
              </a:rPr>
              <a:t> </a:t>
            </a:r>
            <a:r>
              <a:rPr lang="en-US" altLang="bg-BG" sz="3600">
                <a:latin typeface="Monotype Corsiva" panose="03010101010201010101" pitchFamily="66" charset="0"/>
              </a:rPr>
              <a:t>замърсяване на далечни разстояния /чл.2/</a:t>
            </a:r>
          </a:p>
        </p:txBody>
      </p:sp>
    </p:spTree>
    <p:extLst>
      <p:ext uri="{BB962C8B-B14F-4D97-AF65-F5344CB8AC3E}">
        <p14:creationId xmlns:p14="http://schemas.microsoft.com/office/powerpoint/2010/main" val="390794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bg-BG" sz="4000">
                <a:latin typeface="Monotype Corsiva" panose="03010101010201010101" pitchFamily="66" charset="0"/>
              </a:rPr>
              <a:t>Резултати от влизането в сила на Конвенцията: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00200"/>
            <a:ext cx="86868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800">
                <a:latin typeface="Monotype Corsiva" panose="03010101010201010101" pitchFamily="66" charset="0"/>
              </a:rPr>
              <a:t>          </a:t>
            </a:r>
            <a:r>
              <a:rPr lang="en-US" altLang="bg-BG" sz="2800">
                <a:latin typeface="Monotype Corsiva" panose="03010101010201010101" pitchFamily="66" charset="0"/>
              </a:rPr>
              <a:t>Над хиляда учени и експерти са свързани в информационна мрежа,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което увеличава до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голяма степен обмена на информация;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800">
                <a:latin typeface="Monotype Corsiva" panose="03010101010201010101" pitchFamily="66" charset="0"/>
              </a:rPr>
              <a:t>     </a:t>
            </a:r>
            <a:r>
              <a:rPr lang="en-US" altLang="bg-BG" sz="2800">
                <a:latin typeface="Monotype Corsiva" panose="03010101010201010101" pitchFamily="66" charset="0"/>
              </a:rPr>
              <a:t>Разработена е Съвместна програма за наблюдение и оценка на разпространението на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замърсители на въздуха на далечни разстояния в Европа, която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осигурява направителствата и институциите качествена научна информация.</a:t>
            </a:r>
            <a:endParaRPr lang="bg-BG" altLang="bg-BG" sz="280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bg-BG" sz="280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800">
                <a:latin typeface="Monotype Corsiva" panose="03010101010201010101" pitchFamily="66" charset="0"/>
              </a:rPr>
              <a:t>          </a:t>
            </a:r>
            <a:r>
              <a:rPr lang="en-US" altLang="bg-BG" sz="2800">
                <a:latin typeface="Monotype Corsiva" panose="03010101010201010101" pitchFamily="66" charset="0"/>
              </a:rPr>
              <a:t>Учредена е Работна група по ефектите, която осигурява информация за степента и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географското разпространение на въздействието върху човешкото здраве и околната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среда на основни замърсители на атмосферния въздух, като серни и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азотни оксиди, озон и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тежки метали.</a:t>
            </a:r>
          </a:p>
        </p:txBody>
      </p:sp>
    </p:spTree>
    <p:extLst>
      <p:ext uri="{BB962C8B-B14F-4D97-AF65-F5344CB8AC3E}">
        <p14:creationId xmlns:p14="http://schemas.microsoft.com/office/powerpoint/2010/main" val="264554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bg-BG" sz="4000">
                <a:latin typeface="Monotype Corsiva" panose="03010101010201010101" pitchFamily="66" charset="0"/>
              </a:rPr>
              <a:t>Директива 98/70/ЕС за качеството на</a:t>
            </a:r>
            <a:br>
              <a:rPr lang="en-US" altLang="bg-BG" sz="4000">
                <a:latin typeface="Monotype Corsiva" panose="03010101010201010101" pitchFamily="66" charset="0"/>
              </a:rPr>
            </a:br>
            <a:r>
              <a:rPr lang="en-US" altLang="bg-BG" sz="4000">
                <a:latin typeface="Monotype Corsiva" panose="03010101010201010101" pitchFamily="66" charset="0"/>
              </a:rPr>
              <a:t>моторните горива </a:t>
            </a:r>
            <a:r>
              <a:rPr lang="bg-BG" altLang="bg-BG" sz="4000">
                <a:latin typeface="Monotype Corsiva" panose="03010101010201010101" pitchFamily="66" charset="0"/>
              </a:rPr>
              <a:t>:</a:t>
            </a:r>
            <a:endParaRPr lang="en-US" altLang="bg-BG" sz="4000">
              <a:latin typeface="Monotype Corsiva" panose="03010101010201010101" pitchFamily="66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28800"/>
            <a:ext cx="5257800" cy="4038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bg-BG" altLang="bg-BG" sz="2800" b="1">
                <a:latin typeface="Monotype Corsiva" panose="03010101010201010101" pitchFamily="66" charset="0"/>
              </a:rPr>
              <a:t>         </a:t>
            </a:r>
            <a:r>
              <a:rPr lang="en-US" altLang="bg-BG" sz="2800" b="1">
                <a:latin typeface="Monotype Corsiva" panose="03010101010201010101" pitchFamily="66" charset="0"/>
              </a:rPr>
              <a:t>Установяват се технически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спецификации за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моторните горива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базирани на ефекта върху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здравето и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околната среда</a:t>
            </a:r>
            <a:r>
              <a:rPr lang="bg-BG" altLang="bg-BG" sz="2800" b="1">
                <a:latin typeface="Monotype Corsiva" panose="03010101010201010101" pitchFamily="66" charset="0"/>
              </a:rPr>
              <a:t>.</a:t>
            </a:r>
            <a:endParaRPr lang="en-US" altLang="bg-BG" sz="2800" b="1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bg-BG" sz="2800" b="1">
                <a:latin typeface="Monotype Corsiva" panose="03010101010201010101" pitchFamily="66" charset="0"/>
              </a:rPr>
              <a:t> </a:t>
            </a:r>
            <a:r>
              <a:rPr lang="bg-BG" altLang="bg-BG" sz="2800" b="1">
                <a:latin typeface="Monotype Corsiva" panose="03010101010201010101" pitchFamily="66" charset="0"/>
              </a:rPr>
              <a:t>        </a:t>
            </a:r>
            <a:r>
              <a:rPr lang="en-US" altLang="bg-BG" sz="2800" b="1">
                <a:latin typeface="Monotype Corsiva" panose="03010101010201010101" pitchFamily="66" charset="0"/>
              </a:rPr>
              <a:t>Страните членки се задължават да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прекратят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използването на бензин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съдържащ олово до 2000 г.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bg-BG" altLang="bg-BG" sz="2800" b="1">
                <a:latin typeface="Monotype Corsiva" panose="03010101010201010101" pitchFamily="66" charset="0"/>
              </a:rPr>
              <a:t>        </a:t>
            </a:r>
            <a:r>
              <a:rPr lang="en-US" altLang="bg-BG" sz="2800" b="1">
                <a:latin typeface="Monotype Corsiva" panose="03010101010201010101" pitchFamily="66" charset="0"/>
              </a:rPr>
              <a:t> Дизеловите горива могат да се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използват само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ако отговарят на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специфичните изисквания за качество</a:t>
            </a:r>
            <a:r>
              <a:rPr lang="bg-BG" altLang="bg-BG" sz="2800" b="1">
                <a:latin typeface="Monotype Corsiva" panose="03010101010201010101" pitchFamily="66" charset="0"/>
              </a:rPr>
              <a:t> </a:t>
            </a:r>
            <a:r>
              <a:rPr lang="en-US" altLang="bg-BG" sz="2800" b="1">
                <a:latin typeface="Monotype Corsiva" panose="03010101010201010101" pitchFamily="66" charset="0"/>
              </a:rPr>
              <a:t>на ЕС.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50" y="1524000"/>
            <a:ext cx="337185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03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bg-BG" sz="4000">
                <a:latin typeface="Monotype Corsiva" panose="03010101010201010101" pitchFamily="66" charset="0"/>
              </a:rPr>
              <a:t>Европейско законодателство</a:t>
            </a:r>
            <a:br>
              <a:rPr lang="en-US" altLang="bg-BG" sz="4000">
                <a:latin typeface="Monotype Corsiva" panose="03010101010201010101" pitchFamily="66" charset="0"/>
              </a:rPr>
            </a:br>
            <a:r>
              <a:rPr lang="en-US" altLang="bg-BG" sz="4000">
                <a:latin typeface="Monotype Corsiva" panose="03010101010201010101" pitchFamily="66" charset="0"/>
              </a:rPr>
              <a:t>свързано с управление КАВ</a:t>
            </a:r>
            <a:r>
              <a:rPr lang="bg-BG" altLang="bg-BG" sz="4000">
                <a:latin typeface="Monotype Corsiva" panose="03010101010201010101" pitchFamily="66" charset="0"/>
              </a:rPr>
              <a:t>:</a:t>
            </a:r>
            <a:endParaRPr lang="en-US" altLang="bg-BG" sz="4000">
              <a:latin typeface="Monotype Corsiva" panose="03010101010201010101" pitchFamily="66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bg-BG" altLang="bg-BG" smtClean="0">
                <a:effectLst/>
                <a:latin typeface="Monotype Corsiva" panose="03010101010201010101" pitchFamily="66" charset="0"/>
              </a:rPr>
              <a:t>       </a:t>
            </a:r>
            <a:r>
              <a:rPr lang="en-US" altLang="bg-BG" smtClean="0">
                <a:effectLst/>
                <a:latin typeface="Monotype Corsiva" panose="03010101010201010101" pitchFamily="66" charset="0"/>
              </a:rPr>
              <a:t>Директива 99/32/ЕС за нормите за</a:t>
            </a:r>
            <a:r>
              <a:rPr lang="bg-BG" altLang="bg-BG" smtClean="0">
                <a:effectLst/>
                <a:latin typeface="Monotype Corsiva" panose="03010101010201010101" pitchFamily="66" charset="0"/>
              </a:rPr>
              <a:t> </a:t>
            </a:r>
            <a:r>
              <a:rPr lang="en-US" altLang="bg-BG" smtClean="0">
                <a:effectLst/>
                <a:latin typeface="Monotype Corsiva" panose="03010101010201010101" pitchFamily="66" charset="0"/>
              </a:rPr>
              <a:t>съдържание на сяра в</a:t>
            </a:r>
            <a:r>
              <a:rPr lang="bg-BG" altLang="bg-BG" smtClean="0">
                <a:effectLst/>
                <a:latin typeface="Monotype Corsiva" panose="03010101010201010101" pitchFamily="66" charset="0"/>
              </a:rPr>
              <a:t> </a:t>
            </a:r>
            <a:r>
              <a:rPr lang="en-US" altLang="bg-BG" smtClean="0">
                <a:effectLst/>
                <a:latin typeface="Monotype Corsiva" panose="03010101010201010101" pitchFamily="66" charset="0"/>
              </a:rPr>
              <a:t>котелните горива</a:t>
            </a:r>
            <a:r>
              <a:rPr lang="bg-BG" altLang="bg-BG" smtClean="0">
                <a:effectLst/>
                <a:latin typeface="Monotype Corsiva" panose="03010101010201010101" pitchFamily="66" charset="0"/>
              </a:rPr>
              <a:t>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bg-BG" altLang="bg-BG" smtClean="0">
                <a:effectLst/>
                <a:latin typeface="Monotype Corsiva" panose="03010101010201010101" pitchFamily="66" charset="0"/>
              </a:rPr>
              <a:t>         </a:t>
            </a:r>
            <a:r>
              <a:rPr lang="en-US" altLang="bg-BG" u="sng" smtClean="0">
                <a:effectLst/>
                <a:latin typeface="Monotype Corsiva" panose="03010101010201010101" pitchFamily="66" charset="0"/>
              </a:rPr>
              <a:t>Основна цел:</a:t>
            </a:r>
            <a:r>
              <a:rPr lang="en-US" altLang="bg-BG" smtClean="0">
                <a:effectLst/>
                <a:latin typeface="Monotype Corsiva" panose="03010101010201010101" pitchFamily="66" charset="0"/>
              </a:rPr>
              <a:t> намаляване на емисиите от серен диоксид, получени в</a:t>
            </a:r>
            <a:r>
              <a:rPr lang="bg-BG" altLang="bg-BG" smtClean="0">
                <a:effectLst/>
                <a:latin typeface="Monotype Corsiva" panose="03010101010201010101" pitchFamily="66" charset="0"/>
              </a:rPr>
              <a:t> </a:t>
            </a:r>
            <a:r>
              <a:rPr lang="en-US" altLang="bg-BG" smtClean="0">
                <a:effectLst/>
                <a:latin typeface="Monotype Corsiva" panose="03010101010201010101" pitchFamily="66" charset="0"/>
              </a:rPr>
              <a:t>резултат на изгарянето на някои типове течни горива и намаляване</a:t>
            </a:r>
            <a:r>
              <a:rPr lang="bg-BG" altLang="bg-BG" smtClean="0">
                <a:effectLst/>
                <a:latin typeface="Monotype Corsiva" panose="03010101010201010101" pitchFamily="66" charset="0"/>
              </a:rPr>
              <a:t> </a:t>
            </a:r>
            <a:r>
              <a:rPr lang="en-US" altLang="bg-BG" smtClean="0">
                <a:effectLst/>
                <a:latin typeface="Monotype Corsiva" panose="03010101010201010101" pitchFamily="66" charset="0"/>
              </a:rPr>
              <a:t>вредното влияние на такива емисии върху човека и околната среда.За постигане на основната цел се налагат граници за съдържанието на</a:t>
            </a:r>
            <a:r>
              <a:rPr lang="bg-BG" altLang="bg-BG" smtClean="0">
                <a:effectLst/>
                <a:latin typeface="Monotype Corsiva" panose="03010101010201010101" pitchFamily="66" charset="0"/>
              </a:rPr>
              <a:t> </a:t>
            </a:r>
            <a:r>
              <a:rPr lang="en-US" altLang="bg-BG" smtClean="0">
                <a:effectLst/>
                <a:latin typeface="Monotype Corsiva" panose="03010101010201010101" pitchFamily="66" charset="0"/>
              </a:rPr>
              <a:t>сяра в тези горива като условие за тяхното използване на територията</a:t>
            </a:r>
            <a:r>
              <a:rPr lang="bg-BG" altLang="bg-BG" smtClean="0">
                <a:effectLst/>
                <a:latin typeface="Monotype Corsiva" panose="03010101010201010101" pitchFamily="66" charset="0"/>
              </a:rPr>
              <a:t> </a:t>
            </a:r>
            <a:r>
              <a:rPr lang="en-US" altLang="bg-BG" smtClean="0">
                <a:effectLst/>
                <a:latin typeface="Monotype Corsiva" panose="03010101010201010101" pitchFamily="66" charset="0"/>
              </a:rPr>
              <a:t>на страните членки.</a:t>
            </a:r>
          </a:p>
        </p:txBody>
      </p:sp>
    </p:spTree>
    <p:extLst>
      <p:ext uri="{BB962C8B-B14F-4D97-AF65-F5344CB8AC3E}">
        <p14:creationId xmlns:p14="http://schemas.microsoft.com/office/powerpoint/2010/main" val="140951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bg-BG" sz="4000">
                <a:latin typeface="Monotype Corsiva" panose="03010101010201010101" pitchFamily="66" charset="0"/>
              </a:rPr>
              <a:t>Европейско законодателство</a:t>
            </a:r>
            <a:br>
              <a:rPr lang="en-US" altLang="bg-BG" sz="4000">
                <a:latin typeface="Monotype Corsiva" panose="03010101010201010101" pitchFamily="66" charset="0"/>
              </a:rPr>
            </a:br>
            <a:r>
              <a:rPr lang="en-US" altLang="bg-BG" sz="4000">
                <a:latin typeface="Monotype Corsiva" panose="03010101010201010101" pitchFamily="66" charset="0"/>
              </a:rPr>
              <a:t>свързано с управление КАВ</a:t>
            </a:r>
            <a:r>
              <a:rPr lang="bg-BG" altLang="bg-BG" sz="4000">
                <a:latin typeface="Monotype Corsiva" panose="03010101010201010101" pitchFamily="66" charset="0"/>
              </a:rPr>
              <a:t>:</a:t>
            </a:r>
            <a:endParaRPr lang="en-US" altLang="bg-BG" sz="4000">
              <a:latin typeface="Monotype Corsiva" panose="03010101010201010101" pitchFamily="66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00200"/>
            <a:ext cx="6400800" cy="5257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bg-BG" altLang="bg-BG" sz="2800">
                <a:latin typeface="Monotype Corsiva" panose="03010101010201010101" pitchFamily="66" charset="0"/>
              </a:rPr>
              <a:t>       </a:t>
            </a:r>
            <a:r>
              <a:rPr lang="en-US" altLang="bg-BG" sz="2800">
                <a:latin typeface="Monotype Corsiva" panose="03010101010201010101" pitchFamily="66" charset="0"/>
              </a:rPr>
              <a:t>Директива 1999/13/ЕС ограничаване емисиите на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разтворители при определени производствени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дейности:</a:t>
            </a:r>
            <a:endParaRPr lang="bg-BG" altLang="bg-BG" sz="2800">
              <a:latin typeface="Monotype Corsiva" panose="03010101010201010101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bg-BG" altLang="bg-BG" sz="2800">
                <a:latin typeface="Monotype Corsiva" panose="03010101010201010101" pitchFamily="66" charset="0"/>
              </a:rPr>
              <a:t>         </a:t>
            </a:r>
            <a:r>
              <a:rPr lang="en-US" altLang="bg-BG" sz="2800">
                <a:latin typeface="Monotype Corsiva" panose="03010101010201010101" pitchFamily="66" charset="0"/>
              </a:rPr>
              <a:t>Предприятията трябва да инсталират съответното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оборудване за намаляване на емисиите до ПДК или да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внедрят схема за намаляване на емисиите чрез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заместването на продукти с високо съдържание на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разтворители с продукти с ниско съдържание на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разтворители.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524000"/>
            <a:ext cx="3124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79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bg-BG" sz="4000">
                <a:latin typeface="Monotype Corsiva" panose="03010101010201010101" pitchFamily="66" charset="0"/>
              </a:rPr>
              <a:t>Европейско законодателство</a:t>
            </a:r>
            <a:br>
              <a:rPr lang="en-US" altLang="bg-BG" sz="4000">
                <a:latin typeface="Monotype Corsiva" panose="03010101010201010101" pitchFamily="66" charset="0"/>
              </a:rPr>
            </a:br>
            <a:r>
              <a:rPr lang="en-US" altLang="bg-BG" sz="4000">
                <a:latin typeface="Monotype Corsiva" panose="03010101010201010101" pitchFamily="66" charset="0"/>
              </a:rPr>
              <a:t>свързано с управление КАВ</a:t>
            </a:r>
            <a:r>
              <a:rPr lang="bg-BG" altLang="bg-BG" sz="4000">
                <a:latin typeface="Monotype Corsiva" panose="03010101010201010101" pitchFamily="66" charset="0"/>
              </a:rPr>
              <a:t>:</a:t>
            </a:r>
            <a:endParaRPr lang="en-US" altLang="bg-BG" sz="4000">
              <a:latin typeface="Monotype Corsiva" panose="03010101010201010101" pitchFamily="66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4800600" cy="45259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800">
                <a:latin typeface="Monotype Corsiva" panose="03010101010201010101" pitchFamily="66" charset="0"/>
              </a:rPr>
              <a:t>     </a:t>
            </a:r>
            <a:r>
              <a:rPr lang="en-US" altLang="bg-BG" sz="2800">
                <a:latin typeface="Monotype Corsiva" panose="03010101010201010101" pitchFamily="66" charset="0"/>
              </a:rPr>
              <a:t>Директива 97/68/ЕС за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мерките за ограничаване на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емисиите от извън-пътни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(самоходни) машини: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800">
                <a:latin typeface="Monotype Corsiva" panose="03010101010201010101" pitchFamily="66" charset="0"/>
              </a:rPr>
              <a:t>    </a:t>
            </a:r>
            <a:r>
              <a:rPr lang="en-US" altLang="bg-BG" sz="2800">
                <a:latin typeface="Monotype Corsiva" panose="03010101010201010101" pitchFamily="66" charset="0"/>
              </a:rPr>
              <a:t>Чрез тази Директива се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приравняват правните уредби на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страните – членки за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емисионните норми и начините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за издаване на типове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разрешения за двигатели за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вграждане в подвижни машини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и апарати.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057400"/>
            <a:ext cx="3810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58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bg-BG" sz="4000">
                <a:latin typeface="Monotype Corsiva" panose="03010101010201010101" pitchFamily="66" charset="0"/>
              </a:rPr>
              <a:t>Директива 2001/81/ЕС за национални прагове</a:t>
            </a:r>
            <a:br>
              <a:rPr lang="en-US" altLang="bg-BG" sz="4000">
                <a:latin typeface="Monotype Corsiva" panose="03010101010201010101" pitchFamily="66" charset="0"/>
              </a:rPr>
            </a:br>
            <a:r>
              <a:rPr lang="en-US" altLang="bg-BG" sz="4000">
                <a:latin typeface="Monotype Corsiva" panose="03010101010201010101" pitchFamily="66" charset="0"/>
              </a:rPr>
              <a:t>за емисиите на определени замърсители: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28801"/>
            <a:ext cx="8229600" cy="42973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bg-BG" altLang="bg-BG" sz="2800">
                <a:latin typeface="Monotype Corsiva" panose="03010101010201010101" pitchFamily="66" charset="0"/>
              </a:rPr>
              <a:t>        </a:t>
            </a:r>
            <a:r>
              <a:rPr lang="en-US" altLang="bg-BG" sz="2800">
                <a:latin typeface="Monotype Corsiva" panose="03010101010201010101" pitchFamily="66" charset="0"/>
              </a:rPr>
              <a:t>Целта на праговете на емисии е да се постигнат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следните екологични цели: </a:t>
            </a:r>
            <a:endParaRPr lang="bg-BG" altLang="bg-BG" sz="2800">
              <a:latin typeface="Monotype Corsiva" panose="03010101010201010101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(а) намаляване на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областите с критично киселинно</a:t>
            </a:r>
            <a:r>
              <a:rPr lang="bg-BG" altLang="bg-BG" sz="2800">
                <a:latin typeface="Monotype Corsiva" panose="03010101010201010101" pitchFamily="66" charset="0"/>
              </a:rPr>
              <a:t> </a:t>
            </a:r>
            <a:r>
              <a:rPr lang="en-US" altLang="bg-BG" sz="2800">
                <a:latin typeface="Monotype Corsiva" panose="03010101010201010101" pitchFamily="66" charset="0"/>
              </a:rPr>
              <a:t>натоварване най-малко с 50% в сравнение със стойностите от 1990;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bg-BG" sz="2800">
                <a:latin typeface="Monotype Corsiva" panose="03010101010201010101" pitchFamily="66" charset="0"/>
              </a:rPr>
              <a:t>(б) нивата на замърсяването с озон над пределния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bg-BG" altLang="bg-BG" sz="2800">
                <a:latin typeface="Monotype Corsiva" panose="03010101010201010101" pitchFamily="66" charset="0"/>
              </a:rPr>
              <a:t>    </a:t>
            </a:r>
            <a:r>
              <a:rPr lang="en-US" altLang="bg-BG" sz="2800">
                <a:latin typeface="Monotype Corsiva" panose="03010101010201010101" pitchFamily="66" charset="0"/>
              </a:rPr>
              <a:t>праг за човешкото здраве трябва да бъдат намалени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bg-BG" altLang="bg-BG" sz="2800">
                <a:latin typeface="Monotype Corsiva" panose="03010101010201010101" pitchFamily="66" charset="0"/>
              </a:rPr>
              <a:t>     </a:t>
            </a:r>
            <a:r>
              <a:rPr lang="en-US" altLang="bg-BG" sz="2800">
                <a:latin typeface="Monotype Corsiva" panose="03010101010201010101" pitchFamily="66" charset="0"/>
              </a:rPr>
              <a:t>с 2/3 от стойностите през 1990.</a:t>
            </a:r>
          </a:p>
        </p:txBody>
      </p:sp>
    </p:spTree>
    <p:extLst>
      <p:ext uri="{BB962C8B-B14F-4D97-AF65-F5344CB8AC3E}">
        <p14:creationId xmlns:p14="http://schemas.microsoft.com/office/powerpoint/2010/main" val="122082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bg-BG" b="0" smtClean="0">
                <a:effectLst/>
                <a:latin typeface="Monotype Corsiva" panose="03010101010201010101" pitchFamily="66" charset="0"/>
              </a:rPr>
              <a:t>Европейски стратегии и програми</a:t>
            </a:r>
            <a:r>
              <a:rPr lang="bg-BG" altLang="bg-BG" b="0" smtClean="0">
                <a:effectLst/>
                <a:latin typeface="Monotype Corsiva" panose="03010101010201010101" pitchFamily="66" charset="0"/>
              </a:rPr>
              <a:t>:</a:t>
            </a:r>
            <a:endParaRPr lang="en-US" altLang="bg-BG" b="0" smtClean="0">
              <a:effectLst/>
              <a:latin typeface="Monotype Corsiva" panose="03010101010201010101" pitchFamily="66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00200"/>
            <a:ext cx="91440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>
                <a:latin typeface="Monotype Corsiva" panose="03010101010201010101" pitchFamily="66" charset="0"/>
              </a:rPr>
              <a:t>Тематична стратегия относно замърсяването на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>
                <a:latin typeface="Monotype Corsiva" panose="03010101010201010101" pitchFamily="66" charset="0"/>
              </a:rPr>
              <a:t>атмосферния въздух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400">
                <a:latin typeface="Monotype Corsiva" panose="03010101010201010101" pitchFamily="66" charset="0"/>
              </a:rPr>
              <a:t>          </a:t>
            </a:r>
            <a:r>
              <a:rPr lang="en-US" altLang="bg-BG" sz="2400">
                <a:latin typeface="Monotype Corsiva" panose="03010101010201010101" pitchFamily="66" charset="0"/>
              </a:rPr>
              <a:t> Дългосрочни цели: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>
                <a:latin typeface="Monotype Corsiva" panose="03010101010201010101" pitchFamily="66" charset="0"/>
              </a:rPr>
              <a:t>► Намаляване с 47% очакваната загуба на живот в резултат на</a:t>
            </a:r>
            <a:r>
              <a:rPr lang="bg-BG" altLang="bg-BG" sz="2400">
                <a:latin typeface="Monotype Corsiva" panose="03010101010201010101" pitchFamily="66" charset="0"/>
              </a:rPr>
              <a:t> </a:t>
            </a:r>
            <a:r>
              <a:rPr lang="en-US" altLang="bg-BG" sz="2400">
                <a:latin typeface="Monotype Corsiva" panose="03010101010201010101" pitchFamily="66" charset="0"/>
              </a:rPr>
              <a:t>експозиция на определени вещества;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>
                <a:latin typeface="Monotype Corsiva" panose="03010101010201010101" pitchFamily="66" charset="0"/>
              </a:rPr>
              <a:t>► Намаляване с 10% на смъртността в резултат на експозиция на</a:t>
            </a:r>
            <a:r>
              <a:rPr lang="bg-BG" altLang="bg-BG" sz="2400">
                <a:latin typeface="Monotype Corsiva" panose="03010101010201010101" pitchFamily="66" charset="0"/>
              </a:rPr>
              <a:t> </a:t>
            </a:r>
            <a:r>
              <a:rPr lang="en-US" altLang="bg-BG" sz="2400">
                <a:latin typeface="Monotype Corsiva" panose="03010101010201010101" pitchFamily="66" charset="0"/>
              </a:rPr>
              <a:t>замърсяване с озон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>
                <a:latin typeface="Monotype Corsiva" panose="03010101010201010101" pitchFamily="66" charset="0"/>
              </a:rPr>
              <a:t>► Намаляване със 74% и 39% вкисляването съответно на горски</a:t>
            </a:r>
            <a:r>
              <a:rPr lang="bg-BG" altLang="bg-BG" sz="2400">
                <a:latin typeface="Monotype Corsiva" panose="03010101010201010101" pitchFamily="66" charset="0"/>
              </a:rPr>
              <a:t> </a:t>
            </a:r>
            <a:r>
              <a:rPr lang="en-US" altLang="bg-BG" sz="2400">
                <a:latin typeface="Monotype Corsiva" panose="03010101010201010101" pitchFamily="66" charset="0"/>
              </a:rPr>
              <a:t>местности и повърхностни води;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>
                <a:latin typeface="Monotype Corsiva" panose="03010101010201010101" pitchFamily="66" charset="0"/>
              </a:rPr>
              <a:t>► Намаляване с 43% областите или екосистемите изложени на</a:t>
            </a:r>
            <a:r>
              <a:rPr lang="bg-BG" altLang="bg-BG" sz="2400">
                <a:latin typeface="Monotype Corsiva" panose="03010101010201010101" pitchFamily="66" charset="0"/>
              </a:rPr>
              <a:t> </a:t>
            </a:r>
            <a:r>
              <a:rPr lang="en-US" altLang="bg-BG" sz="2400">
                <a:latin typeface="Monotype Corsiva" panose="03010101010201010101" pitchFamily="66" charset="0"/>
              </a:rPr>
              <a:t>еутрофикация. За постигане на дългосрочните цели, емисиите на SO2 трябва</a:t>
            </a:r>
            <a:r>
              <a:rPr lang="bg-BG" altLang="bg-BG" sz="2400">
                <a:latin typeface="Monotype Corsiva" panose="03010101010201010101" pitchFamily="66" charset="0"/>
              </a:rPr>
              <a:t> </a:t>
            </a:r>
            <a:r>
              <a:rPr lang="en-US" altLang="bg-BG" sz="2400">
                <a:latin typeface="Monotype Corsiva" panose="03010101010201010101" pitchFamily="66" charset="0"/>
              </a:rPr>
              <a:t>да бъдат намалени с 82%, емисиите на NOx с 60%, емисиите на</a:t>
            </a:r>
            <a:r>
              <a:rPr lang="bg-BG" altLang="bg-BG" sz="2400">
                <a:latin typeface="Monotype Corsiva" panose="03010101010201010101" pitchFamily="66" charset="0"/>
              </a:rPr>
              <a:t> </a:t>
            </a:r>
            <a:r>
              <a:rPr lang="en-US" altLang="bg-BG" sz="2400">
                <a:latin typeface="Monotype Corsiva" panose="03010101010201010101" pitchFamily="66" charset="0"/>
              </a:rPr>
              <a:t>ЛОС с 51%, емисиите на амоняк с 27%, а емисиите на ФПЧ2,5 с</a:t>
            </a:r>
            <a:r>
              <a:rPr lang="bg-BG" altLang="bg-BG" sz="2400">
                <a:latin typeface="Monotype Corsiva" panose="03010101010201010101" pitchFamily="66" charset="0"/>
              </a:rPr>
              <a:t> </a:t>
            </a:r>
            <a:r>
              <a:rPr lang="en-US" altLang="bg-BG" sz="2400">
                <a:latin typeface="Monotype Corsiva" panose="03010101010201010101" pitchFamily="66" charset="0"/>
              </a:rPr>
              <a:t>59% в сравнение със стойностите през 2000.</a:t>
            </a:r>
          </a:p>
        </p:txBody>
      </p:sp>
    </p:spTree>
    <p:extLst>
      <p:ext uri="{BB962C8B-B14F-4D97-AF65-F5344CB8AC3E}">
        <p14:creationId xmlns:p14="http://schemas.microsoft.com/office/powerpoint/2010/main" val="258796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bg-BG" b="0" smtClean="0">
                <a:effectLst/>
                <a:latin typeface="Monotype Corsiva" panose="03010101010201010101" pitchFamily="66" charset="0"/>
              </a:rPr>
              <a:t>Европейски стратегии и програми</a:t>
            </a:r>
            <a:r>
              <a:rPr lang="bg-BG" altLang="bg-BG" b="0" smtClean="0">
                <a:effectLst/>
                <a:latin typeface="Monotype Corsiva" panose="03010101010201010101" pitchFamily="66" charset="0"/>
              </a:rPr>
              <a:t>:</a:t>
            </a:r>
            <a:endParaRPr lang="en-US" altLang="bg-BG" b="0" smtClean="0">
              <a:effectLst/>
              <a:latin typeface="Monotype Corsiva" panose="03010101010201010101" pitchFamily="66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447801"/>
            <a:ext cx="6096000" cy="458372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Европейска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стратегия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транспорта</a:t>
            </a:r>
            <a:r>
              <a:rPr lang="en-US" altLang="bg-BG" sz="2400" dirty="0">
                <a:latin typeface="Monotype Corsiva" panose="03010101010201010101" pitchFamily="66" charset="0"/>
              </a:rPr>
              <a:t> и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околната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среда</a:t>
            </a:r>
            <a:r>
              <a:rPr lang="en-US" altLang="bg-BG" sz="2400" dirty="0">
                <a:latin typeface="Monotype Corsiva" panose="03010101010201010101" pitchFamily="66" charset="0"/>
              </a:rPr>
              <a:t>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400" dirty="0">
                <a:latin typeface="Monotype Corsiva" panose="03010101010201010101" pitchFamily="66" charset="0"/>
              </a:rPr>
              <a:t>   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Стратегията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отчита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положителните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резултати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от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някои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мерки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ниво</a:t>
            </a:r>
            <a:r>
              <a:rPr lang="en-US" altLang="bg-BG" sz="2400" dirty="0">
                <a:latin typeface="Monotype Corsiva" panose="03010101010201010101" pitchFamily="66" charset="0"/>
              </a:rPr>
              <a:t> ЕС,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подчертава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необходимостта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от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допълнително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развитие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>
                <a:latin typeface="Monotype Corsiva" panose="03010101010201010101" pitchFamily="66" charset="0"/>
              </a:rPr>
              <a:t>в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следните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области</a:t>
            </a:r>
            <a:r>
              <a:rPr lang="en-US" altLang="bg-BG" sz="2400" dirty="0">
                <a:latin typeface="Monotype Corsiva" panose="03010101010201010101" pitchFamily="66" charset="0"/>
              </a:rPr>
              <a:t>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>
                <a:latin typeface="Monotype Corsiva" panose="03010101010201010101" pitchFamily="66" charset="0"/>
              </a:rPr>
              <a:t>►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Избягване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или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елиминиране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отрицателните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ефекти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от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повишаването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трафика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чрез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градоустройствени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мерки</a:t>
            </a:r>
            <a:r>
              <a:rPr lang="en-US" altLang="bg-BG" sz="2400" dirty="0">
                <a:latin typeface="Monotype Corsiva" panose="03010101010201010101" pitchFamily="66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>
                <a:latin typeface="Monotype Corsiva" panose="03010101010201010101" pitchFamily="66" charset="0"/>
              </a:rPr>
              <a:t>►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Насърчаване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ползването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обществен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транспорт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комбиниран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транспорт</a:t>
            </a:r>
            <a:r>
              <a:rPr lang="en-US" altLang="bg-BG" sz="2400" dirty="0">
                <a:latin typeface="Monotype Corsiva" panose="03010101010201010101" pitchFamily="66" charset="0"/>
              </a:rPr>
              <a:t> и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транспорт</a:t>
            </a:r>
            <a:r>
              <a:rPr lang="en-US" altLang="bg-BG" sz="2400" dirty="0">
                <a:latin typeface="Monotype Corsiva" panose="03010101010201010101" pitchFamily="66" charset="0"/>
              </a:rPr>
              <a:t>,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който</a:t>
            </a:r>
            <a:r>
              <a:rPr lang="en-US" altLang="bg-BG" sz="2400" dirty="0">
                <a:latin typeface="Monotype Corsiva" panose="03010101010201010101" pitchFamily="66" charset="0"/>
              </a:rPr>
              <a:t> е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по-малко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вреден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околната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среда</a:t>
            </a:r>
            <a:r>
              <a:rPr lang="en-US" altLang="bg-BG" sz="2400" dirty="0">
                <a:latin typeface="Monotype Corsiva" panose="03010101010201010101" pitchFamily="66" charset="0"/>
              </a:rPr>
              <a:t> (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например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железопътни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линии</a:t>
            </a:r>
            <a:r>
              <a:rPr lang="en-US" altLang="bg-BG" sz="2400" dirty="0">
                <a:latin typeface="Monotype Corsiva" panose="03010101010201010101" pitchFamily="66" charset="0"/>
              </a:rPr>
              <a:t> и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вътрешни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плавателни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канали</a:t>
            </a:r>
            <a:r>
              <a:rPr lang="en-US" altLang="bg-BG" sz="2400" dirty="0">
                <a:latin typeface="Monotype Corsiva" panose="03010101010201010101" pitchFamily="66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>
                <a:latin typeface="Monotype Corsiva" panose="03010101010201010101" pitchFamily="66" charset="0"/>
              </a:rPr>
              <a:t>►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Проучване</a:t>
            </a:r>
            <a:r>
              <a:rPr lang="en-US" altLang="bg-BG" sz="2400" dirty="0">
                <a:latin typeface="Monotype Corsiva" panose="03010101010201010101" pitchFamily="66" charset="0"/>
              </a:rPr>
              <a:t> и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технологично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развитие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намаляване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емисиите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CO2 и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шума</a:t>
            </a:r>
            <a:r>
              <a:rPr lang="en-US" altLang="bg-BG" sz="2400" dirty="0">
                <a:latin typeface="Monotype Corsiva" panose="03010101010201010101" pitchFamily="66" charset="0"/>
              </a:rPr>
              <a:t>;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47801"/>
            <a:ext cx="4196862" cy="419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79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bg-BG" sz="4800">
                <a:latin typeface="Monotype Corsiva" panose="03010101010201010101" pitchFamily="66" charset="0"/>
              </a:rPr>
              <a:t>Изводи</a:t>
            </a:r>
            <a:r>
              <a:rPr lang="bg-BG" altLang="bg-BG" sz="4800">
                <a:latin typeface="Monotype Corsiva" panose="03010101010201010101" pitchFamily="66" charset="0"/>
              </a:rPr>
              <a:t>:</a:t>
            </a:r>
            <a:endParaRPr lang="en-US" altLang="bg-BG" sz="4800">
              <a:latin typeface="Monotype Corsiva" panose="03010101010201010101" pitchFamily="66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9423" y="1503485"/>
            <a:ext cx="10845189" cy="4407737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Разпространението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замърсители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атмосферния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въздух</a:t>
            </a:r>
            <a:endParaRPr lang="en-US" altLang="bg-BG" sz="2400" dirty="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големи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разстояния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поражда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необходимост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от</a:t>
            </a:r>
            <a:endParaRPr lang="en-US" altLang="bg-BG" sz="2400" dirty="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координирана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международна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политика</a:t>
            </a:r>
            <a:r>
              <a:rPr lang="en-US" altLang="bg-BG" sz="2400" dirty="0">
                <a:latin typeface="Monotype Corsiva" panose="03010101010201010101" pitchFamily="66" charset="0"/>
              </a:rPr>
              <a:t> и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законодателство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по</a:t>
            </a:r>
            <a:endParaRPr lang="en-US" altLang="bg-BG" sz="2400" dirty="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отношение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управление</a:t>
            </a:r>
            <a:r>
              <a:rPr lang="en-US" altLang="bg-BG" sz="2400" dirty="0">
                <a:latin typeface="Monotype Corsiva" panose="03010101010201010101" pitchFamily="66" charset="0"/>
              </a:rPr>
              <a:t> КАВ;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400" dirty="0">
                <a:latin typeface="Monotype Corsiva" panose="03010101010201010101" pitchFamily="66" charset="0"/>
              </a:rPr>
              <a:t>     </a:t>
            </a:r>
            <a:r>
              <a:rPr lang="en-US" altLang="bg-BG" sz="2400" dirty="0">
                <a:latin typeface="Monotype Corsiva" panose="03010101010201010101" pitchFamily="66" charset="0"/>
              </a:rPr>
              <a:t>►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Целта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въвеждането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международно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законодателство</a:t>
            </a:r>
            <a:r>
              <a:rPr lang="en-US" altLang="bg-BG" sz="2400" dirty="0">
                <a:latin typeface="Monotype Corsiva" panose="03010101010201010101" pitchFamily="66" charset="0"/>
              </a:rPr>
              <a:t> е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да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въведе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единни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критерии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при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оценка</a:t>
            </a:r>
            <a:r>
              <a:rPr lang="en-US" altLang="bg-BG" sz="2400" dirty="0">
                <a:latin typeface="Monotype Corsiva" panose="03010101010201010101" pitchFamily="66" charset="0"/>
              </a:rPr>
              <a:t> КАВ,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което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от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своя</a:t>
            </a:r>
            <a:endParaRPr lang="en-US" altLang="bg-BG" sz="2400" dirty="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страна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да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спомогне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координирането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политиките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</a:t>
            </a:r>
            <a:endParaRPr lang="en-US" altLang="bg-BG" sz="2400" dirty="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опазване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въздуха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от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замърсяване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между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отделните</a:t>
            </a:r>
            <a:endParaRPr lang="en-US" altLang="bg-BG" sz="2400" dirty="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държави</a:t>
            </a:r>
            <a:r>
              <a:rPr lang="en-US" altLang="bg-BG" sz="2400" dirty="0">
                <a:latin typeface="Monotype Corsiva" panose="03010101010201010101" pitchFamily="66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400" dirty="0">
                <a:latin typeface="Monotype Corsiva" panose="03010101010201010101" pitchFamily="66" charset="0"/>
              </a:rPr>
              <a:t>    </a:t>
            </a:r>
            <a:r>
              <a:rPr lang="en-US" altLang="bg-BG" sz="2400" dirty="0">
                <a:latin typeface="Monotype Corsiva" panose="03010101010201010101" pitchFamily="66" charset="0"/>
              </a:rPr>
              <a:t>►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Разработването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единни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методи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оценка</a:t>
            </a:r>
            <a:r>
              <a:rPr lang="en-US" altLang="bg-BG" sz="2400" dirty="0">
                <a:latin typeface="Monotype Corsiva" panose="03010101010201010101" pitchFamily="66" charset="0"/>
              </a:rPr>
              <a:t> КАВ,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общи</a:t>
            </a:r>
            <a:endParaRPr lang="en-US" altLang="bg-BG" sz="2400" dirty="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пределно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допустими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стойности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замърсяване</a:t>
            </a:r>
            <a:r>
              <a:rPr lang="en-US" altLang="bg-BG" sz="2400" dirty="0">
                <a:latin typeface="Monotype Corsiva" panose="03010101010201010101" pitchFamily="66" charset="0"/>
              </a:rPr>
              <a:t> и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обща</a:t>
            </a:r>
            <a:endParaRPr lang="en-US" altLang="bg-BG" sz="2400" dirty="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политика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опазване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въздуха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улеснява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обмена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endParaRPr lang="en-US" altLang="bg-BG" sz="2400" dirty="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информация</a:t>
            </a:r>
            <a:r>
              <a:rPr lang="en-US" altLang="bg-BG" sz="2400" dirty="0">
                <a:latin typeface="Monotype Corsiva" panose="03010101010201010101" pitchFamily="66" charset="0"/>
              </a:rPr>
              <a:t> и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разработване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планови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мерки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</a:t>
            </a:r>
            <a:endParaRPr lang="en-US" altLang="bg-BG" sz="2400" dirty="0">
              <a:latin typeface="Monotype Corsiva" panose="03010101010201010101" pitchFamily="66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bg-BG" sz="2400" dirty="0" err="1">
                <a:latin typeface="Monotype Corsiva" panose="03010101010201010101" pitchFamily="66" charset="0"/>
              </a:rPr>
              <a:t>предотвратяване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трансграничното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замърсяване</a:t>
            </a:r>
            <a:r>
              <a:rPr lang="en-US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на</a:t>
            </a:r>
            <a:r>
              <a:rPr lang="bg-BG" altLang="bg-BG" sz="2400" dirty="0">
                <a:latin typeface="Monotype Corsiva" panose="03010101010201010101" pitchFamily="66" charset="0"/>
              </a:rPr>
              <a:t> </a:t>
            </a:r>
            <a:r>
              <a:rPr lang="en-US" altLang="bg-BG" sz="2400" dirty="0" err="1">
                <a:latin typeface="Monotype Corsiva" panose="03010101010201010101" pitchFamily="66" charset="0"/>
              </a:rPr>
              <a:t>въздуха</a:t>
            </a:r>
            <a:r>
              <a:rPr lang="en-US" altLang="bg-BG" sz="2400" dirty="0">
                <a:latin typeface="Monotype Corsiva" panose="03010101010201010101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541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951</Words>
  <Application>Microsoft Office PowerPoint</Application>
  <PresentationFormat>Widescreen</PresentationFormat>
  <Paragraphs>93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Monotype Corsiva</vt:lpstr>
      <vt:lpstr>Wingdings</vt:lpstr>
      <vt:lpstr>Wingdings 3</vt:lpstr>
      <vt:lpstr>Wisp</vt:lpstr>
      <vt:lpstr>Управление на качеството на  атмосферния въздух  и възможности за намаляване на атмосферното замърсяване</vt:lpstr>
      <vt:lpstr>Преглед на международното законодателство</vt:lpstr>
      <vt:lpstr>Конвенция за трансгранично замърсяване на въздуха на далечни разстояния</vt:lpstr>
      <vt:lpstr>Предистория: </vt:lpstr>
      <vt:lpstr>Конвенция за трансгранично замърсяване на въздуха на далечни разстояния:</vt:lpstr>
      <vt:lpstr>Основни принципи:</vt:lpstr>
      <vt:lpstr>Резултати от влизането в сила на Конвенцията:</vt:lpstr>
      <vt:lpstr>Директива 98/70/ЕС за качеството на моторните горива :</vt:lpstr>
      <vt:lpstr>Европейско законодателство свързано с управление КАВ:</vt:lpstr>
      <vt:lpstr>Европейско законодателство свързано с управление КАВ:</vt:lpstr>
      <vt:lpstr>Европейско законодателство свързано с управление КАВ:</vt:lpstr>
      <vt:lpstr>Директива 2001/81/ЕС за национални прагове за емисиите на определени замърсители:</vt:lpstr>
      <vt:lpstr>Европейски стратегии и програми:</vt:lpstr>
      <vt:lpstr>Европейски стратегии и програми:</vt:lpstr>
      <vt:lpstr>Изводи: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на качеството на  атмосферния въздух  и възможности за намаляване на атмосферното замърсяване</dc:title>
  <dc:creator>Rosity</dc:creator>
  <cp:lastModifiedBy>Rosity</cp:lastModifiedBy>
  <cp:revision>3</cp:revision>
  <dcterms:created xsi:type="dcterms:W3CDTF">2024-02-17T07:44:33Z</dcterms:created>
  <dcterms:modified xsi:type="dcterms:W3CDTF">2024-02-18T07:21:23Z</dcterms:modified>
</cp:coreProperties>
</file>